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303" r:id="rId3"/>
    <p:sldId id="271" r:id="rId4"/>
    <p:sldId id="2317" r:id="rId5"/>
    <p:sldId id="2318" r:id="rId6"/>
    <p:sldId id="2319" r:id="rId7"/>
    <p:sldId id="2320" r:id="rId8"/>
    <p:sldId id="2328" r:id="rId9"/>
    <p:sldId id="2321" r:id="rId10"/>
    <p:sldId id="2322" r:id="rId11"/>
    <p:sldId id="2323" r:id="rId12"/>
    <p:sldId id="2324" r:id="rId13"/>
    <p:sldId id="2326" r:id="rId14"/>
    <p:sldId id="2327" r:id="rId15"/>
    <p:sldId id="2329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72"/>
    <p:restoredTop sz="79155"/>
  </p:normalViewPr>
  <p:slideViewPr>
    <p:cSldViewPr snapToGrid="0" snapToObjects="1">
      <p:cViewPr varScale="1">
        <p:scale>
          <a:sx n="84" d="100"/>
          <a:sy n="84" d="100"/>
        </p:scale>
        <p:origin x="184" y="8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3:41:57.4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24575,'41'-1'0,"0"3"0,-5 2 0,-9 1 0,-12-2 0,-8-2 0,10 3 0,5-3 0,20 5 0,-10-5 0,-6 2 0,-17-2 0,1-1 0,8 1 0,3 1 0,14 2 0,-12-1 0,-1-1 0,-9-1 0,-3-1 0,0 0 0,11 0 0,0 0 0,4 0 0,-3 0 0,-5 0 0,-8 0 0,6 0 0,6 0 0,17 1 0,0 0 0,8 2 0,-22-2 0,2 0 0,-15-1 0,2 0 0,3 0 0,-2 0 0,6 0 0,-10 0 0,3 0 0,-3 0 0,-5 0 0,12 0 0,1 2 0,21 3 0,2-2 0,-5 2 0,-14-4 0,-13-1 0,3 0 0,13 0 0,4 0 0,4 1 0,-11 0 0,-7-1 0,-5 0 0,-2 0 0,5 0 0,-1 0 0,7 0 0,0 0 0,5 0 0,13 0 0,0 0 0,6 0 0,-9 2 0,-10-2 0,3 2 0,-2-1 0,3 0 0,3 0 0,-1-1 0,6 0 0,-2 0 0,-1 0 0,-12 0 0,2 0 0,-1 0 0,-2 0 0,3 0 0,-4 0 0,0 0 0,7 0 0,6 1 0,12 0 0,2 0 0,-5 0 0,-5 0 0,-11-1 0,4-2 0,-4 1 0,3-1 0,4 2 0,1 1 0,0-2 0,10 0 0,-4-3 0,-5 2 0,-7 0 0,-17 2 0,-5 0 0,6-2 0,7 1 0,18-2 0,-11 3 0,5 0 0,-22 0 0,0 0 0,1 0 0,12 0 0,6 0 0,8 0 0,-2 0 0,-3 1 0,-6 0 0,-6 0 0,-12-1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3:45:44.2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815 13 24575,'-21'0'0,"4"0"0,14 0 0,-5 0 0,-3 0 0,-4 1 0,5-1 0,2 1 0,-2-1 0,0 0 0,-9 0 0,0 0 0,0 0 0,6-1 0,4 0 0,1 1 0,-2 1 0,-4 1 0,4-1 0,-2 0 0,7 0 0,-10-1 0,-6 0 0,1 0 0,1 0 0,1 0 0,15 0 0,-10-1 0,3 0 0,-4 0 0,-10 1 0,11 0 0,-6 0 0,16 0 0,-17 0 0,-5-1 0,-17-2 0,0 0 0,13 0 0,11 1 0,16 2 0,-9 0 0,3 0 0,-8 0 0,8 0 0,-1 0 0,-5-2 0,6 2 0,-16-2 0,16 2 0,-11 0 0,13 0 0,-3 2 0,-6-1 0,6 0 0,-12 0 0,17-1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3:45:47.4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F9F00-4B5F-6D4E-858B-CB1EA973E7D9}" type="datetimeFigureOut">
              <a:rPr lang="pt-PT" smtClean="0"/>
              <a:t>28/05/25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827FB-9E2C-A841-A3C4-BEDB1C4FA41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4120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827FB-9E2C-A841-A3C4-BEDB1C4FA414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0487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reflexive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usually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introspective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stimuli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proactively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partners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contrary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tend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participate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actively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discussions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827FB-9E2C-A841-A3C4-BEDB1C4FA414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9381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827FB-9E2C-A841-A3C4-BEDB1C4FA414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095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827FB-9E2C-A841-A3C4-BEDB1C4FA414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6022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58B48-CAC0-487B-112C-43D4C61D1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0EDC5420-E453-41F3-9465-55272E8C7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FF7EDF36-31E5-5FB7-7848-42DCB43F2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E27D892-F08F-73F9-EA8F-F554E482A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827FB-9E2C-A841-A3C4-BEDB1C4FA414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5503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F625F54-865C-5339-2F7D-C510796C0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78375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26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86299"/>
            <a:ext cx="2895600" cy="365125"/>
          </a:xfrm>
        </p:spPr>
        <p:txBody>
          <a:bodyPr/>
          <a:lstStyle>
            <a:lvl1pPr>
              <a:defRPr b="0"/>
            </a:lvl1pPr>
          </a:lstStyle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78375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78375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92240" y="476488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948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7.png"/><Relationship Id="rId3" Type="http://schemas.openxmlformats.org/officeDocument/2006/relationships/image" Target="../media/image12.tiff"/><Relationship Id="rId7" Type="http://schemas.openxmlformats.org/officeDocument/2006/relationships/image" Target="../media/image16.png"/><Relationship Id="rId12" Type="http://schemas.openxmlformats.org/officeDocument/2006/relationships/customXml" Target="../ink/ink3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tiff"/><Relationship Id="rId11" Type="http://schemas.openxmlformats.org/officeDocument/2006/relationships/image" Target="../media/image160.png"/><Relationship Id="rId5" Type="http://schemas.openxmlformats.org/officeDocument/2006/relationships/image" Target="../media/image14.tiff"/><Relationship Id="rId10" Type="http://schemas.openxmlformats.org/officeDocument/2006/relationships/customXml" Target="../ink/ink2.xml"/><Relationship Id="rId4" Type="http://schemas.openxmlformats.org/officeDocument/2006/relationships/image" Target="../media/image13.tiff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tiff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tif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520" y="1160559"/>
            <a:ext cx="8458200" cy="1470025"/>
          </a:xfrm>
        </p:spPr>
        <p:txBody>
          <a:bodyPr>
            <a:normAutofit fontScale="90000"/>
          </a:bodyPr>
          <a:lstStyle/>
          <a:p>
            <a:pPr>
              <a:defRPr sz="5200"/>
            </a:pPr>
            <a:r>
              <a:rPr dirty="0"/>
              <a:t>Agile Methodologies in Education</a:t>
            </a:r>
            <a:br>
              <a:rPr lang="pt-PT" dirty="0"/>
            </a:b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8080" y="2529901"/>
            <a:ext cx="6400800" cy="452120"/>
          </a:xfrm>
        </p:spPr>
        <p:txBody>
          <a:bodyPr>
            <a:normAutofit lnSpcReduction="10000"/>
          </a:bodyPr>
          <a:lstStyle/>
          <a:p>
            <a:r>
              <a:rPr lang="pt-PT" sz="2400" dirty="0"/>
              <a:t>Carlos Cunha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00192D2-F48D-C129-A937-A51F721BD25F}"/>
              </a:ext>
            </a:extLst>
          </p:cNvPr>
          <p:cNvSpPr txBox="1"/>
          <p:nvPr/>
        </p:nvSpPr>
        <p:spPr>
          <a:xfrm>
            <a:off x="655320" y="1901026"/>
            <a:ext cx="810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Common</a:t>
            </a:r>
            <a:r>
              <a:rPr lang="pt-PT" sz="2000" dirty="0"/>
              <a:t> </a:t>
            </a:r>
            <a:r>
              <a:rPr lang="pt-PT" sz="2000" dirty="0" err="1"/>
              <a:t>Ground</a:t>
            </a:r>
            <a:r>
              <a:rPr lang="pt-PT" sz="2000" dirty="0"/>
              <a:t> </a:t>
            </a:r>
            <a:r>
              <a:rPr lang="pt-PT" sz="2000" dirty="0" err="1"/>
              <a:t>of</a:t>
            </a:r>
            <a:r>
              <a:rPr lang="pt-PT" sz="2000" dirty="0"/>
              <a:t> </a:t>
            </a:r>
            <a:r>
              <a:rPr lang="pt-PT" sz="2000" b="1" dirty="0" err="1"/>
              <a:t>Personalized</a:t>
            </a:r>
            <a:r>
              <a:rPr lang="pt-PT" sz="2000" b="1" dirty="0"/>
              <a:t> </a:t>
            </a:r>
            <a:r>
              <a:rPr lang="pt-PT" sz="2000" b="1" dirty="0" err="1"/>
              <a:t>Learning</a:t>
            </a:r>
            <a:r>
              <a:rPr lang="pt-PT" sz="2000" b="1" dirty="0"/>
              <a:t> </a:t>
            </a:r>
            <a:r>
              <a:rPr lang="pt-PT" sz="2000" dirty="0" err="1"/>
              <a:t>and</a:t>
            </a:r>
            <a:r>
              <a:rPr lang="pt-PT" sz="2000" dirty="0"/>
              <a:t> </a:t>
            </a:r>
            <a:r>
              <a:rPr lang="pt-PT" sz="2000" b="1" dirty="0"/>
              <a:t>Project-</a:t>
            </a:r>
            <a:r>
              <a:rPr lang="pt-PT" sz="2000" b="1" dirty="0" err="1"/>
              <a:t>Based</a:t>
            </a:r>
            <a:r>
              <a:rPr lang="pt-PT" sz="2000" b="1" dirty="0"/>
              <a:t> </a:t>
            </a:r>
            <a:r>
              <a:rPr lang="pt-PT" sz="2000" b="1" dirty="0" err="1"/>
              <a:t>Learning</a:t>
            </a:r>
            <a:endParaRPr lang="pt-PT" sz="2000" b="1" dirty="0"/>
          </a:p>
        </p:txBody>
      </p:sp>
      <p:pic>
        <p:nvPicPr>
          <p:cNvPr id="10" name="Imagem 9" descr="Uma imagem com texto, Tipo de letra, Gráficos, captura de ecrã&#10;&#10;Os conteúdos gerados por IA podem estar incorretos.">
            <a:extLst>
              <a:ext uri="{FF2B5EF4-FFF2-40B4-BE49-F238E27FC236}">
                <a16:creationId xmlns:a16="http://schemas.microsoft.com/office/drawing/2014/main" id="{307D1DB8-9D7E-B461-EDBE-A6D501222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196" y="4546528"/>
            <a:ext cx="1137037" cy="452121"/>
          </a:xfrm>
          <a:prstGeom prst="rect">
            <a:avLst/>
          </a:prstGeom>
        </p:spPr>
      </p:pic>
      <p:pic>
        <p:nvPicPr>
          <p:cNvPr id="1034" name="Picture 10" descr="PV logotipo medio">
            <a:extLst>
              <a:ext uri="{FF2B5EF4-FFF2-40B4-BE49-F238E27FC236}">
                <a16:creationId xmlns:a16="http://schemas.microsoft.com/office/drawing/2014/main" id="{6711BF80-F12F-B44C-969D-A7BAC298F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80" y="4350480"/>
            <a:ext cx="2310044" cy="78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3BD23C7-922D-6704-77A0-DC35B157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4490373"/>
            <a:ext cx="1341120" cy="5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BE38761-53A9-EFEE-B212-D7E83053EE97}"/>
              </a:ext>
            </a:extLst>
          </p:cNvPr>
          <p:cNvSpPr txBox="1"/>
          <p:nvPr/>
        </p:nvSpPr>
        <p:spPr>
          <a:xfrm>
            <a:off x="3241349" y="3412555"/>
            <a:ext cx="221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SERA 2025, Las Vegas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CAC75-0FE1-3E45-88C1-6B8739950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03FC542-AE13-65FB-5DDC-3BA9E8D4D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89002"/>
            <a:ext cx="8541226" cy="387986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049202E-4EF4-76E9-2352-55581EC7F667}"/>
              </a:ext>
            </a:extLst>
          </p:cNvPr>
          <p:cNvSpPr txBox="1"/>
          <p:nvPr/>
        </p:nvSpPr>
        <p:spPr>
          <a:xfrm>
            <a:off x="457200" y="415707"/>
            <a:ext cx="795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effectLst/>
                <a:latin typeface="Helvetica" pitchFamily="2" charset="0"/>
              </a:rPr>
              <a:t>RQ1. Can </a:t>
            </a:r>
            <a:r>
              <a:rPr lang="pt-PT" dirty="0" err="1">
                <a:effectLst/>
                <a:latin typeface="Helvetica" pitchFamily="2" charset="0"/>
              </a:rPr>
              <a:t>students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communicate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effectively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using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an</a:t>
            </a:r>
            <a:r>
              <a:rPr lang="pt-PT" dirty="0">
                <a:effectLst/>
                <a:latin typeface="Helvetica" pitchFamily="2" charset="0"/>
              </a:rPr>
              <a:t> Agile </a:t>
            </a:r>
            <a:r>
              <a:rPr lang="pt-PT" dirty="0" err="1">
                <a:effectLst/>
                <a:latin typeface="Helvetica" pitchFamily="2" charset="0"/>
              </a:rPr>
              <a:t>methodology</a:t>
            </a:r>
            <a:r>
              <a:rPr lang="pt-PT" dirty="0">
                <a:effectLst/>
                <a:latin typeface="Helvetica" pitchFamily="2" charset="0"/>
              </a:rPr>
              <a:t>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3236E43-9153-BD24-2DF0-989D64F995E8}"/>
              </a:ext>
            </a:extLst>
          </p:cNvPr>
          <p:cNvSpPr txBox="1"/>
          <p:nvPr/>
        </p:nvSpPr>
        <p:spPr>
          <a:xfrm>
            <a:off x="457200" y="785039"/>
            <a:ext cx="6846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some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students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are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uncomfortable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with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group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communication</a:t>
            </a:r>
            <a:endParaRPr lang="pt-PT" dirty="0">
              <a:effectLst/>
              <a:highlight>
                <a:srgbClr val="C0C0C0"/>
              </a:highlight>
              <a:latin typeface="Helvetica" pitchFamily="2" charset="0"/>
            </a:endParaRPr>
          </a:p>
        </p:txBody>
      </p:sp>
      <p:sp>
        <p:nvSpPr>
          <p:cNvPr id="3" name="Marcador de Posição do Número do Diapositivo 18">
            <a:extLst>
              <a:ext uri="{FF2B5EF4-FFF2-40B4-BE49-F238E27FC236}">
                <a16:creationId xmlns:a16="http://schemas.microsoft.com/office/drawing/2014/main" id="{B7152300-C619-6C36-C600-67B10E917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156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DDBEC-BCBF-D4DC-C132-4D77930E1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3F83137-BAAE-D925-B9C5-354ADA55CF1D}"/>
              </a:ext>
            </a:extLst>
          </p:cNvPr>
          <p:cNvSpPr txBox="1"/>
          <p:nvPr/>
        </p:nvSpPr>
        <p:spPr>
          <a:xfrm>
            <a:off x="457200" y="415707"/>
            <a:ext cx="795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effectLst/>
                <a:latin typeface="Helvetica" pitchFamily="2" charset="0"/>
              </a:rPr>
              <a:t>RQ2. Do </a:t>
            </a:r>
            <a:r>
              <a:rPr lang="pt-PT" dirty="0" err="1">
                <a:effectLst/>
                <a:latin typeface="Helvetica" pitchFamily="2" charset="0"/>
              </a:rPr>
              <a:t>students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understand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and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apply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the</a:t>
            </a:r>
            <a:r>
              <a:rPr lang="pt-PT" dirty="0">
                <a:effectLst/>
                <a:latin typeface="Helvetica" pitchFamily="2" charset="0"/>
              </a:rPr>
              <a:t> Agile </a:t>
            </a:r>
            <a:r>
              <a:rPr lang="pt-PT" dirty="0" err="1">
                <a:effectLst/>
                <a:latin typeface="Helvetica" pitchFamily="2" charset="0"/>
              </a:rPr>
              <a:t>methodology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principles</a:t>
            </a:r>
            <a:r>
              <a:rPr lang="pt-PT" dirty="0">
                <a:effectLst/>
                <a:latin typeface="Helvetica" pitchFamily="2" charset="0"/>
              </a:rPr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E95231-59D0-8FB8-3963-5E8665AE8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401"/>
            <a:ext cx="9102014" cy="223699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543FBB-3865-661D-A67E-54037EF45ED0}"/>
              </a:ext>
            </a:extLst>
          </p:cNvPr>
          <p:cNvSpPr txBox="1"/>
          <p:nvPr/>
        </p:nvSpPr>
        <p:spPr>
          <a:xfrm>
            <a:off x="457199" y="828197"/>
            <a:ext cx="8339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dirty="0">
                <a:highlight>
                  <a:srgbClr val="C0C0C0"/>
                </a:highlight>
                <a:latin typeface="Helvetica" pitchFamily="2" charset="0"/>
              </a:rPr>
              <a:t>s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ome </a:t>
            </a:r>
            <a:r>
              <a:rPr lang="pt-PT" dirty="0" err="1">
                <a:highlight>
                  <a:srgbClr val="C0C0C0"/>
                </a:highlight>
                <a:latin typeface="Helvetica" pitchFamily="2" charset="0"/>
              </a:rPr>
              <a:t>s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tudents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demonstrated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difficulties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applying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the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Scrum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methodology</a:t>
            </a:r>
            <a:endParaRPr lang="pt-PT" dirty="0">
              <a:effectLst/>
              <a:highlight>
                <a:srgbClr val="C0C0C0"/>
              </a:highlight>
              <a:latin typeface="Helvetica" pitchFamily="2" charset="0"/>
            </a:endParaRPr>
          </a:p>
        </p:txBody>
      </p:sp>
      <p:sp>
        <p:nvSpPr>
          <p:cNvPr id="2" name="Marcador de Posição do Número do Diapositivo 18">
            <a:extLst>
              <a:ext uri="{FF2B5EF4-FFF2-40B4-BE49-F238E27FC236}">
                <a16:creationId xmlns:a16="http://schemas.microsoft.com/office/drawing/2014/main" id="{6B45412B-A87F-BFC8-B59E-DE4EDDF42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843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190A2-5C83-7991-B498-BFF198C77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948F2A4-9F87-1A27-9E48-D23FF54ECE41}"/>
              </a:ext>
            </a:extLst>
          </p:cNvPr>
          <p:cNvSpPr txBox="1"/>
          <p:nvPr/>
        </p:nvSpPr>
        <p:spPr>
          <a:xfrm>
            <a:off x="457200" y="415707"/>
            <a:ext cx="795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effectLst/>
                <a:latin typeface="Helvetica" pitchFamily="2" charset="0"/>
              </a:rPr>
              <a:t>RQ3. Are </a:t>
            </a:r>
            <a:r>
              <a:rPr lang="pt-PT" dirty="0" err="1">
                <a:effectLst/>
                <a:latin typeface="Helvetica" pitchFamily="2" charset="0"/>
              </a:rPr>
              <a:t>technologies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giving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appropriate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support</a:t>
            </a:r>
            <a:r>
              <a:rPr lang="pt-PT" dirty="0">
                <a:effectLst/>
                <a:latin typeface="Helvetica" pitchFamily="2" charset="0"/>
              </a:rPr>
              <a:t> to </a:t>
            </a:r>
            <a:r>
              <a:rPr lang="pt-PT" dirty="0" err="1">
                <a:effectLst/>
                <a:latin typeface="Helvetica" pitchFamily="2" charset="0"/>
              </a:rPr>
              <a:t>the</a:t>
            </a:r>
            <a:r>
              <a:rPr lang="pt-PT" dirty="0">
                <a:effectLst/>
                <a:latin typeface="Helvetica" pitchFamily="2" charset="0"/>
              </a:rPr>
              <a:t> SW </a:t>
            </a:r>
            <a:r>
              <a:rPr lang="pt-PT" dirty="0" err="1">
                <a:effectLst/>
                <a:latin typeface="Helvetica" pitchFamily="2" charset="0"/>
              </a:rPr>
              <a:t>development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methodology</a:t>
            </a:r>
            <a:r>
              <a:rPr lang="pt-PT" dirty="0">
                <a:effectLst/>
                <a:latin typeface="Helvetica" pitchFamily="2" charset="0"/>
              </a:rPr>
              <a:t>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A931F14-04A2-7B0D-F9B9-EA810CF0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9" y="1782500"/>
            <a:ext cx="9034661" cy="221076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FBA66F4-0439-BD2C-5BFD-1E8192E3FD82}"/>
              </a:ext>
            </a:extLst>
          </p:cNvPr>
          <p:cNvSpPr txBox="1"/>
          <p:nvPr/>
        </p:nvSpPr>
        <p:spPr>
          <a:xfrm>
            <a:off x="457200" y="996744"/>
            <a:ext cx="795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none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of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the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students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reported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limitations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with</a:t>
            </a:r>
            <a:r>
              <a:rPr lang="pt-PT" dirty="0"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using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these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tools</a:t>
            </a:r>
            <a:endParaRPr lang="pt-PT" dirty="0">
              <a:effectLst/>
              <a:highlight>
                <a:srgbClr val="C0C0C0"/>
              </a:highlight>
              <a:latin typeface="Helvetica" pitchFamily="2" charset="0"/>
            </a:endParaRPr>
          </a:p>
        </p:txBody>
      </p:sp>
      <p:sp>
        <p:nvSpPr>
          <p:cNvPr id="3" name="Marcador de Posição do Número do Diapositivo 18">
            <a:extLst>
              <a:ext uri="{FF2B5EF4-FFF2-40B4-BE49-F238E27FC236}">
                <a16:creationId xmlns:a16="http://schemas.microsoft.com/office/drawing/2014/main" id="{AC508D1E-B054-BBC2-4B0E-59E19406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04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9923C-64FB-1BF0-E07C-B6383788E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32F3B597-E65E-3618-BF6C-381D769B653C}"/>
              </a:ext>
            </a:extLst>
          </p:cNvPr>
          <p:cNvSpPr txBox="1"/>
          <p:nvPr/>
        </p:nvSpPr>
        <p:spPr>
          <a:xfrm>
            <a:off x="457200" y="415707"/>
            <a:ext cx="795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effectLst/>
                <a:latin typeface="Helvetica" pitchFamily="2" charset="0"/>
              </a:rPr>
              <a:t>RQ4. Are </a:t>
            </a:r>
            <a:r>
              <a:rPr lang="pt-PT" dirty="0" err="1">
                <a:effectLst/>
                <a:latin typeface="Helvetica" pitchFamily="2" charset="0"/>
              </a:rPr>
              <a:t>the</a:t>
            </a:r>
            <a:r>
              <a:rPr lang="pt-PT" dirty="0">
                <a:effectLst/>
                <a:latin typeface="Helvetica" pitchFamily="2" charset="0"/>
              </a:rPr>
              <a:t> SW </a:t>
            </a:r>
            <a:r>
              <a:rPr lang="pt-PT" dirty="0" err="1">
                <a:effectLst/>
                <a:latin typeface="Helvetica" pitchFamily="2" charset="0"/>
              </a:rPr>
              <a:t>engineering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principles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and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artifacts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well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understood</a:t>
            </a:r>
            <a:r>
              <a:rPr lang="pt-PT" dirty="0">
                <a:effectLst/>
                <a:latin typeface="Helvetica" pitchFamily="2" charset="0"/>
              </a:rPr>
              <a:t>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84CC66-F666-15B6-02F2-A7F590F39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5" y="1060329"/>
            <a:ext cx="9002210" cy="408317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2C29EBD-A7E2-DE6C-F3FC-4E3AA411C617}"/>
              </a:ext>
            </a:extLst>
          </p:cNvPr>
          <p:cNvSpPr txBox="1"/>
          <p:nvPr/>
        </p:nvSpPr>
        <p:spPr>
          <a:xfrm>
            <a:off x="457200" y="738018"/>
            <a:ext cx="822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dirty="0">
                <a:highlight>
                  <a:srgbClr val="C0C0C0"/>
                </a:highlight>
                <a:latin typeface="Helvetica" pitchFamily="2" charset="0"/>
              </a:rPr>
              <a:t>some </a:t>
            </a:r>
            <a:r>
              <a:rPr lang="pt-PT" dirty="0" err="1">
                <a:highlight>
                  <a:srgbClr val="C0C0C0"/>
                </a:highlight>
                <a:latin typeface="Helvetica" pitchFamily="2" charset="0"/>
              </a:rPr>
              <a:t>students</a:t>
            </a:r>
            <a:r>
              <a:rPr lang="pt-PT" dirty="0"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highlight>
                  <a:srgbClr val="C0C0C0"/>
                </a:highlight>
                <a:latin typeface="Helvetica" pitchFamily="2" charset="0"/>
              </a:rPr>
              <a:t>noted</a:t>
            </a:r>
            <a:r>
              <a:rPr lang="pt-PT" dirty="0">
                <a:highlight>
                  <a:srgbClr val="C0C0C0"/>
                </a:highlight>
                <a:latin typeface="Helvetica" pitchFamily="2" charset="0"/>
              </a:rPr>
              <a:t> a </a:t>
            </a:r>
            <a:r>
              <a:rPr lang="pt-PT" dirty="0" err="1">
                <a:highlight>
                  <a:srgbClr val="C0C0C0"/>
                </a:highlight>
                <a:latin typeface="Helvetica" pitchFamily="2" charset="0"/>
              </a:rPr>
              <a:t>lack</a:t>
            </a:r>
            <a:r>
              <a:rPr lang="pt-PT" dirty="0"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highlight>
                  <a:srgbClr val="C0C0C0"/>
                </a:highlight>
                <a:latin typeface="Helvetica" pitchFamily="2" charset="0"/>
              </a:rPr>
              <a:t>of</a:t>
            </a:r>
            <a:r>
              <a:rPr lang="pt-PT" dirty="0"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highlight>
                  <a:srgbClr val="C0C0C0"/>
                </a:highlight>
                <a:latin typeface="Helvetica" pitchFamily="2" charset="0"/>
              </a:rPr>
              <a:t>knowledge</a:t>
            </a:r>
            <a:r>
              <a:rPr lang="pt-PT" dirty="0">
                <a:highlight>
                  <a:srgbClr val="C0C0C0"/>
                </a:highlight>
                <a:latin typeface="Helvetica" pitchFamily="2" charset="0"/>
              </a:rPr>
              <a:t> in SW </a:t>
            </a:r>
            <a:r>
              <a:rPr lang="pt-PT" dirty="0" err="1">
                <a:highlight>
                  <a:srgbClr val="C0C0C0"/>
                </a:highlight>
                <a:latin typeface="Helvetica" pitchFamily="2" charset="0"/>
              </a:rPr>
              <a:t>architecture</a:t>
            </a:r>
            <a:r>
              <a:rPr lang="pt-PT" dirty="0">
                <a:highlight>
                  <a:srgbClr val="C0C0C0"/>
                </a:highlight>
                <a:latin typeface="Helvetica" pitchFamily="2" charset="0"/>
              </a:rPr>
              <a:t>/UML </a:t>
            </a:r>
            <a:r>
              <a:rPr lang="pt-PT" dirty="0" err="1">
                <a:highlight>
                  <a:srgbClr val="C0C0C0"/>
                </a:highlight>
                <a:latin typeface="Helvetica" pitchFamily="2" charset="0"/>
              </a:rPr>
              <a:t>modeling</a:t>
            </a:r>
            <a:endParaRPr lang="pt-PT" dirty="0">
              <a:effectLst/>
              <a:highlight>
                <a:srgbClr val="C0C0C0"/>
              </a:highlight>
              <a:latin typeface="Helvetica" pitchFamily="2" charset="0"/>
            </a:endParaRPr>
          </a:p>
        </p:txBody>
      </p:sp>
      <p:sp>
        <p:nvSpPr>
          <p:cNvPr id="2" name="Marcador de Posição do Número do Diapositivo 18">
            <a:extLst>
              <a:ext uri="{FF2B5EF4-FFF2-40B4-BE49-F238E27FC236}">
                <a16:creationId xmlns:a16="http://schemas.microsoft.com/office/drawing/2014/main" id="{3DCC3A36-E599-8249-89EF-50FB4172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72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3532-BF5D-B18A-AA0A-503DE2102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2CEDD3E-964D-B893-225F-2AD1F13CE22D}"/>
              </a:ext>
            </a:extLst>
          </p:cNvPr>
          <p:cNvSpPr txBox="1"/>
          <p:nvPr/>
        </p:nvSpPr>
        <p:spPr>
          <a:xfrm>
            <a:off x="457200" y="415707"/>
            <a:ext cx="795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 err="1">
                <a:effectLst/>
                <a:latin typeface="Helvetica" pitchFamily="2" charset="0"/>
              </a:rPr>
              <a:t>main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conclusions</a:t>
            </a:r>
            <a:endParaRPr lang="pt-PT" dirty="0">
              <a:effectLst/>
              <a:latin typeface="Helvetica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DA741B1-2CB8-E2BB-A6BB-3ED1DB24E7EF}"/>
              </a:ext>
            </a:extLst>
          </p:cNvPr>
          <p:cNvSpPr txBox="1"/>
          <p:nvPr/>
        </p:nvSpPr>
        <p:spPr>
          <a:xfrm>
            <a:off x="730813" y="1535364"/>
            <a:ext cx="767658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sz="2000" dirty="0" err="1">
                <a:latin typeface="Helvetica" pitchFamily="2" charset="0"/>
              </a:rPr>
              <a:t>the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dirty="0" err="1">
                <a:latin typeface="Helvetica" pitchFamily="2" charset="0"/>
              </a:rPr>
              <a:t>relationship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dirty="0" err="1">
                <a:latin typeface="Helvetica" pitchFamily="2" charset="0"/>
              </a:rPr>
              <a:t>between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b="1" dirty="0" err="1">
                <a:latin typeface="Helvetica" pitchFamily="2" charset="0"/>
              </a:rPr>
              <a:t>learning</a:t>
            </a:r>
            <a:r>
              <a:rPr lang="pt-PT" sz="2000" b="1" dirty="0">
                <a:latin typeface="Helvetica" pitchFamily="2" charset="0"/>
              </a:rPr>
              <a:t> software </a:t>
            </a:r>
            <a:r>
              <a:rPr lang="pt-PT" sz="2000" b="1" dirty="0" err="1">
                <a:latin typeface="Helvetica" pitchFamily="2" charset="0"/>
              </a:rPr>
              <a:t>engineering</a:t>
            </a:r>
            <a:r>
              <a:rPr lang="pt-PT" sz="2000" b="1" dirty="0">
                <a:latin typeface="Helvetica" pitchFamily="2" charset="0"/>
              </a:rPr>
              <a:t> </a:t>
            </a:r>
            <a:r>
              <a:rPr lang="pt-PT" sz="2000" dirty="0" err="1">
                <a:latin typeface="Helvetica" pitchFamily="2" charset="0"/>
              </a:rPr>
              <a:t>concepts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dirty="0" err="1">
                <a:latin typeface="Helvetica" pitchFamily="2" charset="0"/>
              </a:rPr>
              <a:t>and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b="1" dirty="0">
                <a:latin typeface="Helvetica" pitchFamily="2" charset="0"/>
              </a:rPr>
              <a:t>Agile </a:t>
            </a:r>
            <a:r>
              <a:rPr lang="pt-PT" sz="2000" b="1" dirty="0" err="1">
                <a:latin typeface="Helvetica" pitchFamily="2" charset="0"/>
              </a:rPr>
              <a:t>methodologies</a:t>
            </a:r>
            <a:r>
              <a:rPr lang="pt-PT" sz="2000" b="1" dirty="0">
                <a:latin typeface="Helvetica" pitchFamily="2" charset="0"/>
              </a:rPr>
              <a:t> </a:t>
            </a:r>
            <a:r>
              <a:rPr lang="pt-PT" sz="2000" dirty="0" err="1">
                <a:latin typeface="Helvetica" pitchFamily="2" charset="0"/>
              </a:rPr>
              <a:t>is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b="1" dirty="0" err="1">
                <a:latin typeface="Helvetica" pitchFamily="2" charset="0"/>
              </a:rPr>
              <a:t>reciprocal</a:t>
            </a:r>
            <a:endParaRPr lang="pt-PT" sz="2000" dirty="0">
              <a:latin typeface="Helvetica" pitchFamily="2" charset="0"/>
            </a:endParaRPr>
          </a:p>
          <a:p>
            <a:endParaRPr lang="pt-PT" sz="2000" dirty="0">
              <a:latin typeface="Helvetica" pitchFamily="2" charset="0"/>
            </a:endParaRPr>
          </a:p>
          <a:p>
            <a:r>
              <a:rPr lang="pt-PT" sz="2000" b="1" dirty="0" err="1">
                <a:latin typeface="Helvetica" pitchFamily="2" charset="0"/>
              </a:rPr>
              <a:t>improving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dirty="0" err="1">
                <a:latin typeface="Helvetica" pitchFamily="2" charset="0"/>
              </a:rPr>
              <a:t>students</a:t>
            </a:r>
            <a:r>
              <a:rPr lang="pt-PT" sz="2000" dirty="0">
                <a:latin typeface="Helvetica" pitchFamily="2" charset="0"/>
              </a:rPr>
              <a:t>' </a:t>
            </a:r>
            <a:r>
              <a:rPr lang="pt-PT" sz="2000" b="1" dirty="0" err="1">
                <a:latin typeface="Helvetica" pitchFamily="2" charset="0"/>
              </a:rPr>
              <a:t>communicative</a:t>
            </a:r>
            <a:r>
              <a:rPr lang="pt-PT" sz="2000" b="1" dirty="0">
                <a:latin typeface="Helvetica" pitchFamily="2" charset="0"/>
              </a:rPr>
              <a:t> </a:t>
            </a:r>
            <a:r>
              <a:rPr lang="pt-PT" sz="2000" b="1" dirty="0" err="1">
                <a:latin typeface="Helvetica" pitchFamily="2" charset="0"/>
              </a:rPr>
              <a:t>proficiency</a:t>
            </a:r>
            <a:r>
              <a:rPr lang="pt-PT" sz="2000" b="1" dirty="0">
                <a:latin typeface="Helvetica" pitchFamily="2" charset="0"/>
              </a:rPr>
              <a:t> </a:t>
            </a:r>
            <a:r>
              <a:rPr lang="pt-PT" sz="2000" dirty="0" err="1">
                <a:latin typeface="Helvetica" pitchFamily="2" charset="0"/>
              </a:rPr>
              <a:t>is</a:t>
            </a:r>
            <a:r>
              <a:rPr lang="pt-PT" sz="2000" dirty="0">
                <a:latin typeface="Helvetica" pitchFamily="2" charset="0"/>
              </a:rPr>
              <a:t> fundamental to </a:t>
            </a:r>
            <a:r>
              <a:rPr lang="pt-PT" sz="2000" dirty="0" err="1">
                <a:latin typeface="Helvetica" pitchFamily="2" charset="0"/>
              </a:rPr>
              <a:t>applying</a:t>
            </a:r>
            <a:r>
              <a:rPr lang="pt-PT" sz="2000" dirty="0">
                <a:latin typeface="Helvetica" pitchFamily="2" charset="0"/>
              </a:rPr>
              <a:t> SCRUM</a:t>
            </a:r>
          </a:p>
          <a:p>
            <a:endParaRPr lang="pt-PT" sz="2000" dirty="0">
              <a:latin typeface="Helvetica" pitchFamily="2" charset="0"/>
            </a:endParaRPr>
          </a:p>
          <a:p>
            <a:r>
              <a:rPr lang="pt-PT" sz="2000" dirty="0" err="1">
                <a:latin typeface="Helvetica" pitchFamily="2" charset="0"/>
              </a:rPr>
              <a:t>assimilating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dirty="0" err="1">
                <a:latin typeface="Helvetica" pitchFamily="2" charset="0"/>
              </a:rPr>
              <a:t>and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b="1" dirty="0" err="1">
                <a:latin typeface="Helvetica" pitchFamily="2" charset="0"/>
              </a:rPr>
              <a:t>applying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dirty="0" err="1">
                <a:latin typeface="Helvetica" pitchFamily="2" charset="0"/>
              </a:rPr>
              <a:t>the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b="1" dirty="0">
                <a:latin typeface="Helvetica" pitchFamily="2" charset="0"/>
              </a:rPr>
              <a:t>SCRUM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dirty="0" err="1">
                <a:latin typeface="Helvetica" pitchFamily="2" charset="0"/>
              </a:rPr>
              <a:t>methodology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dirty="0" err="1">
                <a:latin typeface="Helvetica" pitchFamily="2" charset="0"/>
              </a:rPr>
              <a:t>demands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b="1">
                <a:latin typeface="Helvetica" pitchFamily="2" charset="0"/>
              </a:rPr>
              <a:t>experience</a:t>
            </a:r>
            <a:endParaRPr lang="pt-PT" sz="2000" dirty="0">
              <a:effectLst/>
              <a:latin typeface="Helvetica" pitchFamily="2" charset="0"/>
            </a:endParaRPr>
          </a:p>
        </p:txBody>
      </p:sp>
      <p:sp>
        <p:nvSpPr>
          <p:cNvPr id="2" name="Marcador de Posição do Número do Diapositivo 18">
            <a:extLst>
              <a:ext uri="{FF2B5EF4-FFF2-40B4-BE49-F238E27FC236}">
                <a16:creationId xmlns:a16="http://schemas.microsoft.com/office/drawing/2014/main" id="{C84AD8A0-5683-7C2A-D010-A368734E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82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m texto, Tipo de letra, Gráficos, captura de ecrã&#10;&#10;Os conteúdos gerados por IA podem estar incorretos.">
            <a:extLst>
              <a:ext uri="{FF2B5EF4-FFF2-40B4-BE49-F238E27FC236}">
                <a16:creationId xmlns:a16="http://schemas.microsoft.com/office/drawing/2014/main" id="{39124CBD-9863-85D0-1AD2-E040AF157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096" y="4413363"/>
            <a:ext cx="1137037" cy="452121"/>
          </a:xfrm>
          <a:prstGeom prst="rect">
            <a:avLst/>
          </a:prstGeom>
        </p:spPr>
      </p:pic>
      <p:pic>
        <p:nvPicPr>
          <p:cNvPr id="3" name="Picture 10" descr="PV logotipo medio">
            <a:extLst>
              <a:ext uri="{FF2B5EF4-FFF2-40B4-BE49-F238E27FC236}">
                <a16:creationId xmlns:a16="http://schemas.microsoft.com/office/drawing/2014/main" id="{04C1304D-6EFF-6512-BD95-AA421C12D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980" y="4217315"/>
            <a:ext cx="2310044" cy="78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56823C2B-2128-A75B-DEAA-3F33A05CC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57208"/>
            <a:ext cx="1341120" cy="5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87EAC9B-EDAD-6316-4DB3-4A3FAD152AB0}"/>
              </a:ext>
            </a:extLst>
          </p:cNvPr>
          <p:cNvSpPr txBox="1"/>
          <p:nvPr/>
        </p:nvSpPr>
        <p:spPr>
          <a:xfrm>
            <a:off x="4466492" y="1916723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8249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C55080E3-517A-FC8C-1AC7-BBFBE7D77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628" y="-38896"/>
            <a:ext cx="4087369" cy="5143501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F73B8B-FAA3-3D49-914A-AC591D2A682F}"/>
              </a:ext>
            </a:extLst>
          </p:cNvPr>
          <p:cNvSpPr/>
          <p:nvPr/>
        </p:nvSpPr>
        <p:spPr>
          <a:xfrm>
            <a:off x="2637038" y="3610212"/>
            <a:ext cx="6514687" cy="1240208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49B3-FD98-BC42-BB54-812128C30E30}"/>
              </a:ext>
            </a:extLst>
          </p:cNvPr>
          <p:cNvSpPr txBox="1"/>
          <p:nvPr/>
        </p:nvSpPr>
        <p:spPr>
          <a:xfrm>
            <a:off x="2724596" y="3489149"/>
            <a:ext cx="6403889" cy="1350497"/>
          </a:xfrm>
          <a:prstGeom prst="rect">
            <a:avLst/>
          </a:prstGeom>
          <a:noFill/>
        </p:spPr>
        <p:txBody>
          <a:bodyPr wrap="square" lIns="135000" bIns="135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0" b="1" dirty="0">
                <a:solidFill>
                  <a:schemeClr val="accent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Polytechnic University of </a:t>
            </a:r>
            <a:r>
              <a:rPr lang="en-US" sz="3300" b="1" dirty="0" err="1">
                <a:solidFill>
                  <a:schemeClr val="accent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Viseu</a:t>
            </a:r>
            <a:endParaRPr lang="en-US" sz="4500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5</a:t>
            </a:r>
            <a:r>
              <a:rPr lang="en-US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Schools</a:t>
            </a:r>
            <a:endParaRPr lang="en-US" sz="15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8D3EBB7-7724-31B1-7038-B3EC026CB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188" y="1154347"/>
            <a:ext cx="5743575" cy="2010251"/>
          </a:xfrm>
          <a:prstGeom prst="rect">
            <a:avLst/>
          </a:prstGeom>
          <a:effectLst>
            <a:softEdge rad="571500"/>
          </a:effectLst>
        </p:spPr>
      </p:pic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CAF936D7-CDD9-C877-2F98-F1230C94B2F3}"/>
              </a:ext>
            </a:extLst>
          </p:cNvPr>
          <p:cNvCxnSpPr>
            <a:cxnSpLocks/>
          </p:cNvCxnSpPr>
          <p:nvPr/>
        </p:nvCxnSpPr>
        <p:spPr>
          <a:xfrm>
            <a:off x="2180597" y="1500805"/>
            <a:ext cx="2184234" cy="448644"/>
          </a:xfrm>
          <a:prstGeom prst="straightConnector1">
            <a:avLst/>
          </a:prstGeom>
          <a:ln w="984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961D81C7-A172-306F-276A-FA8E6615EF53}"/>
              </a:ext>
            </a:extLst>
          </p:cNvPr>
          <p:cNvCxnSpPr>
            <a:cxnSpLocks/>
          </p:cNvCxnSpPr>
          <p:nvPr/>
        </p:nvCxnSpPr>
        <p:spPr>
          <a:xfrm flipH="1" flipV="1">
            <a:off x="1581036" y="1024440"/>
            <a:ext cx="459938" cy="39012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C3CBB488-66D6-D787-E8CC-C903771A2115}"/>
              </a:ext>
            </a:extLst>
          </p:cNvPr>
          <p:cNvCxnSpPr>
            <a:cxnSpLocks/>
          </p:cNvCxnSpPr>
          <p:nvPr/>
        </p:nvCxnSpPr>
        <p:spPr>
          <a:xfrm flipH="1">
            <a:off x="1506381" y="1452211"/>
            <a:ext cx="505849" cy="40382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590163F5-F4D0-13AC-32AC-9B80F0162362}"/>
              </a:ext>
            </a:extLst>
          </p:cNvPr>
          <p:cNvCxnSpPr>
            <a:cxnSpLocks/>
          </p:cNvCxnSpPr>
          <p:nvPr/>
        </p:nvCxnSpPr>
        <p:spPr>
          <a:xfrm>
            <a:off x="2257859" y="1435097"/>
            <a:ext cx="565479" cy="3730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65E247AC-5509-7D0D-0490-20F4641E675A}"/>
              </a:ext>
            </a:extLst>
          </p:cNvPr>
          <p:cNvCxnSpPr>
            <a:cxnSpLocks/>
          </p:cNvCxnSpPr>
          <p:nvPr/>
        </p:nvCxnSpPr>
        <p:spPr>
          <a:xfrm>
            <a:off x="2061335" y="1463845"/>
            <a:ext cx="277301" cy="31620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08972572-2396-72AB-F354-938319A134E1}"/>
              </a:ext>
            </a:extLst>
          </p:cNvPr>
          <p:cNvCxnSpPr>
            <a:cxnSpLocks/>
          </p:cNvCxnSpPr>
          <p:nvPr/>
        </p:nvCxnSpPr>
        <p:spPr>
          <a:xfrm flipH="1">
            <a:off x="1179975" y="1472401"/>
            <a:ext cx="860999" cy="170293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CB505F56-3344-69E3-47B9-1AEDBCCE4E8B}"/>
              </a:ext>
            </a:extLst>
          </p:cNvPr>
          <p:cNvCxnSpPr>
            <a:cxnSpLocks/>
          </p:cNvCxnSpPr>
          <p:nvPr/>
        </p:nvCxnSpPr>
        <p:spPr>
          <a:xfrm flipV="1">
            <a:off x="2100401" y="968189"/>
            <a:ext cx="344275" cy="4050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31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DED27-707D-FC90-F5A7-231BEFC68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545B-DC39-8C7D-E3DD-003A4B7F1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PT" sz="2200" dirty="0" err="1"/>
              <a:t>project</a:t>
            </a:r>
            <a:r>
              <a:rPr lang="pt-PT" sz="2200" dirty="0"/>
              <a:t> </a:t>
            </a:r>
            <a:r>
              <a:rPr lang="pt-PT" sz="2200" dirty="0" err="1"/>
              <a:t>based</a:t>
            </a:r>
            <a:r>
              <a:rPr lang="pt-PT" sz="2200" dirty="0"/>
              <a:t> </a:t>
            </a:r>
            <a:r>
              <a:rPr lang="pt-PT" sz="2200" dirty="0" err="1"/>
              <a:t>learning</a:t>
            </a:r>
            <a:r>
              <a:rPr lang="pt-PT" sz="2200" dirty="0"/>
              <a:t> (PBL)</a:t>
            </a:r>
          </a:p>
        </p:txBody>
      </p:sp>
      <p:pic>
        <p:nvPicPr>
          <p:cNvPr id="5" name="Imagem 4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A265A0D8-F30A-968D-3029-243ED34E9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64" y="1725141"/>
            <a:ext cx="1457702" cy="145770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2F8E2A8-DB92-0525-F6ED-CBF6F1904743}"/>
              </a:ext>
            </a:extLst>
          </p:cNvPr>
          <p:cNvSpPr txBox="1"/>
          <p:nvPr/>
        </p:nvSpPr>
        <p:spPr>
          <a:xfrm>
            <a:off x="631015" y="3095041"/>
            <a:ext cx="15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active</a:t>
            </a:r>
            <a:r>
              <a:rPr lang="pt-PT" dirty="0"/>
              <a:t> </a:t>
            </a:r>
            <a:r>
              <a:rPr lang="pt-PT" dirty="0" err="1"/>
              <a:t>learning</a:t>
            </a:r>
            <a:endParaRPr lang="pt-PT" dirty="0"/>
          </a:p>
        </p:txBody>
      </p:sp>
      <p:pic>
        <p:nvPicPr>
          <p:cNvPr id="8" name="Imagem 7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26D6507F-7691-1724-C474-48EA594B0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940" y="1992944"/>
            <a:ext cx="1102097" cy="11020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6B85979-DDAF-FB5C-F98B-80DF22E398E1}"/>
              </a:ext>
            </a:extLst>
          </p:cNvPr>
          <p:cNvSpPr txBox="1"/>
          <p:nvPr/>
        </p:nvSpPr>
        <p:spPr>
          <a:xfrm>
            <a:off x="2435276" y="3091699"/>
            <a:ext cx="134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real </a:t>
            </a:r>
            <a:r>
              <a:rPr lang="pt-PT" dirty="0" err="1"/>
              <a:t>projects</a:t>
            </a:r>
            <a:endParaRPr lang="pt-PT" dirty="0"/>
          </a:p>
        </p:txBody>
      </p:sp>
      <p:pic>
        <p:nvPicPr>
          <p:cNvPr id="11" name="Imagem 10" descr="Uma imagem com Gráficos, símbolo, Tipo de letra, design gráfico&#10;&#10;Os conteúdos gerados por IA podem estar incorretos.">
            <a:extLst>
              <a:ext uri="{FF2B5EF4-FFF2-40B4-BE49-F238E27FC236}">
                <a16:creationId xmlns:a16="http://schemas.microsoft.com/office/drawing/2014/main" id="{0F9B8D83-2C96-C4E5-2A6F-B55218264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163" y="2024704"/>
            <a:ext cx="1102097" cy="110209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85857A9-127E-CB08-DC8E-1D1D1E45015C}"/>
              </a:ext>
            </a:extLst>
          </p:cNvPr>
          <p:cNvSpPr txBox="1"/>
          <p:nvPr/>
        </p:nvSpPr>
        <p:spPr>
          <a:xfrm>
            <a:off x="4151163" y="3091374"/>
            <a:ext cx="119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team </a:t>
            </a:r>
            <a:r>
              <a:rPr lang="pt-PT" dirty="0" err="1"/>
              <a:t>work</a:t>
            </a:r>
            <a:endParaRPr lang="pt-PT" dirty="0"/>
          </a:p>
        </p:txBody>
      </p:sp>
      <p:pic>
        <p:nvPicPr>
          <p:cNvPr id="14" name="Imagem 13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9F4B9A1F-8F27-1D32-37CA-9B1CFBE35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386" y="1989602"/>
            <a:ext cx="1102097" cy="110209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22242CA-CBE5-772E-D15C-9175AB58F6BD}"/>
              </a:ext>
            </a:extLst>
          </p:cNvPr>
          <p:cNvSpPr txBox="1"/>
          <p:nvPr/>
        </p:nvSpPr>
        <p:spPr>
          <a:xfrm>
            <a:off x="5489504" y="3091374"/>
            <a:ext cx="178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product-oriented</a:t>
            </a:r>
            <a:endParaRPr lang="pt-PT" dirty="0"/>
          </a:p>
        </p:txBody>
      </p:sp>
      <p:pic>
        <p:nvPicPr>
          <p:cNvPr id="17" name="Imagem 16" descr="Uma imagem com captura de ecrã, Gráficos, design gráfico, design&#10;&#10;Os conteúdos gerados por IA podem estar incorretos.">
            <a:extLst>
              <a:ext uri="{FF2B5EF4-FFF2-40B4-BE49-F238E27FC236}">
                <a16:creationId xmlns:a16="http://schemas.microsoft.com/office/drawing/2014/main" id="{72317006-9B42-9A77-7C32-E569E5D6C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1922" y="2024704"/>
            <a:ext cx="1094091" cy="109409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CBE8C8E-C267-B7F3-0DEF-0D19BECF6EE9}"/>
              </a:ext>
            </a:extLst>
          </p:cNvPr>
          <p:cNvSpPr txBox="1"/>
          <p:nvPr/>
        </p:nvSpPr>
        <p:spPr>
          <a:xfrm>
            <a:off x="7421340" y="3091374"/>
            <a:ext cx="10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reflective</a:t>
            </a:r>
            <a:endParaRPr lang="pt-PT" dirty="0"/>
          </a:p>
        </p:txBody>
      </p:sp>
      <p:sp>
        <p:nvSpPr>
          <p:cNvPr id="19" name="Marcador de Posição do Número do Diapositivo 18">
            <a:extLst>
              <a:ext uri="{FF2B5EF4-FFF2-40B4-BE49-F238E27FC236}">
                <a16:creationId xmlns:a16="http://schemas.microsoft.com/office/drawing/2014/main" id="{93157A59-304C-40D6-FEC9-3D6692A6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0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568B115-2DB3-B143-AACC-22356A00C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6" t="8742" r="4829" b="18977"/>
          <a:stretch/>
        </p:blipFill>
        <p:spPr>
          <a:xfrm>
            <a:off x="1447413" y="1275262"/>
            <a:ext cx="5151923" cy="21181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1038030-5797-604F-9E5F-BA89A5ADF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1" y="741863"/>
            <a:ext cx="533399" cy="53339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E40AA42-1E6D-4640-9868-4CF76348F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254" y="1417638"/>
            <a:ext cx="715692" cy="71569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44F78F2-0C54-A940-BE15-0D7E91BFC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1" y="2305050"/>
            <a:ext cx="533399" cy="53339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FFC2B12-35D4-8341-AD4F-61C8A07039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693"/>
          <a:stretch/>
        </p:blipFill>
        <p:spPr>
          <a:xfrm>
            <a:off x="8083144" y="3085956"/>
            <a:ext cx="673911" cy="61911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4797FC-43B5-4A0B-A74D-33971C6F8C3D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2200" dirty="0" err="1"/>
              <a:t>agile</a:t>
            </a:r>
            <a:r>
              <a:rPr lang="pt-PT" sz="2200" dirty="0"/>
              <a:t> </a:t>
            </a:r>
            <a:r>
              <a:rPr lang="pt-PT" sz="2200" dirty="0" err="1"/>
              <a:t>methodologies</a:t>
            </a:r>
            <a:r>
              <a:rPr lang="pt-PT" sz="2200" dirty="0"/>
              <a:t> / SCRUM</a:t>
            </a:r>
          </a:p>
        </p:txBody>
      </p:sp>
      <p:pic>
        <p:nvPicPr>
          <p:cNvPr id="11" name="Imagem 10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D8506324-E12A-A87A-EA64-248600268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8832" y="3952577"/>
            <a:ext cx="619114" cy="6191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8C1FF7D0-51E9-235B-6635-9ED2939A559D}"/>
                  </a:ext>
                </a:extLst>
              </p14:cNvPr>
              <p14:cNvContentPartPr/>
              <p14:nvPr/>
            </p14:nvContentPartPr>
            <p14:xfrm>
              <a:off x="5658050" y="3243592"/>
              <a:ext cx="1019880" cy="2952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8C1FF7D0-51E9-235B-6635-9ED2939A55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95050" y="3180592"/>
                <a:ext cx="1145520" cy="1551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6546A669-468C-C314-7F96-F90473B14A89}"/>
              </a:ext>
            </a:extLst>
          </p:cNvPr>
          <p:cNvSpPr txBox="1"/>
          <p:nvPr/>
        </p:nvSpPr>
        <p:spPr>
          <a:xfrm>
            <a:off x="5686101" y="3128176"/>
            <a:ext cx="8422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INCREMENT</a:t>
            </a:r>
            <a:endParaRPr lang="pt-P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Tinta 24">
                <a:extLst>
                  <a:ext uri="{FF2B5EF4-FFF2-40B4-BE49-F238E27FC236}">
                    <a16:creationId xmlns:a16="http://schemas.microsoft.com/office/drawing/2014/main" id="{513A205D-A42B-8C80-C862-F4B2CCDF6FF5}"/>
                  </a:ext>
                </a:extLst>
              </p14:cNvPr>
              <p14:cNvContentPartPr/>
              <p14:nvPr/>
            </p14:nvContentPartPr>
            <p14:xfrm>
              <a:off x="4704313" y="2623560"/>
              <a:ext cx="293400" cy="7200"/>
            </p14:xfrm>
          </p:contentPart>
        </mc:Choice>
        <mc:Fallback xmlns="">
          <p:pic>
            <p:nvPicPr>
              <p:cNvPr id="25" name="Tinta 24">
                <a:extLst>
                  <a:ext uri="{FF2B5EF4-FFF2-40B4-BE49-F238E27FC236}">
                    <a16:creationId xmlns:a16="http://schemas.microsoft.com/office/drawing/2014/main" id="{513A205D-A42B-8C80-C862-F4B2CCDF6F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41673" y="2560560"/>
                <a:ext cx="4190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Tinta 25">
                <a:extLst>
                  <a:ext uri="{FF2B5EF4-FFF2-40B4-BE49-F238E27FC236}">
                    <a16:creationId xmlns:a16="http://schemas.microsoft.com/office/drawing/2014/main" id="{00A616FC-4B35-A67F-6D58-DDD828CCCE1E}"/>
                  </a:ext>
                </a:extLst>
              </p14:cNvPr>
              <p14:cNvContentPartPr/>
              <p14:nvPr/>
            </p14:nvContentPartPr>
            <p14:xfrm>
              <a:off x="4704673" y="2616360"/>
              <a:ext cx="360" cy="360"/>
            </p14:xfrm>
          </p:contentPart>
        </mc:Choice>
        <mc:Fallback xmlns="">
          <p:pic>
            <p:nvPicPr>
              <p:cNvPr id="26" name="Tinta 25">
                <a:extLst>
                  <a:ext uri="{FF2B5EF4-FFF2-40B4-BE49-F238E27FC236}">
                    <a16:creationId xmlns:a16="http://schemas.microsoft.com/office/drawing/2014/main" id="{00A616FC-4B35-A67F-6D58-DDD828CCCE1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1673" y="255336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CaixaDeTexto 21">
            <a:extLst>
              <a:ext uri="{FF2B5EF4-FFF2-40B4-BE49-F238E27FC236}">
                <a16:creationId xmlns:a16="http://schemas.microsoft.com/office/drawing/2014/main" id="{60531AF1-B820-F7B6-CB95-0040548BEA7D}"/>
              </a:ext>
            </a:extLst>
          </p:cNvPr>
          <p:cNvSpPr txBox="1"/>
          <p:nvPr/>
        </p:nvSpPr>
        <p:spPr>
          <a:xfrm>
            <a:off x="4543993" y="2470509"/>
            <a:ext cx="6423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weeks</a:t>
            </a:r>
            <a:endParaRPr lang="pt-P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Marcador de Posição do Número do Diapositivo 18">
            <a:extLst>
              <a:ext uri="{FF2B5EF4-FFF2-40B4-BE49-F238E27FC236}">
                <a16:creationId xmlns:a16="http://schemas.microsoft.com/office/drawing/2014/main" id="{94C5A2F9-1786-7819-D9E8-CD52348A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31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313B5-A989-2E8D-5779-1B4445D7D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E6AA7C-3F41-CE53-689D-8F440067330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2200" dirty="0"/>
              <a:t>SCRUM in </a:t>
            </a:r>
            <a:r>
              <a:rPr lang="pt-PT" sz="2200" dirty="0" err="1"/>
              <a:t>the</a:t>
            </a:r>
            <a:r>
              <a:rPr lang="pt-PT" sz="2200" dirty="0"/>
              <a:t> </a:t>
            </a:r>
            <a:r>
              <a:rPr lang="pt-PT" sz="2200" dirty="0" err="1"/>
              <a:t>classroom</a:t>
            </a:r>
            <a:endParaRPr lang="pt-PT" sz="2200" dirty="0"/>
          </a:p>
        </p:txBody>
      </p:sp>
      <p:pic>
        <p:nvPicPr>
          <p:cNvPr id="3" name="Imagem 2" descr="Uma imagem com clipart, captura de ecrã, desenho&#10;&#10;Os conteúdos gerados por IA podem estar incorretos.">
            <a:extLst>
              <a:ext uri="{FF2B5EF4-FFF2-40B4-BE49-F238E27FC236}">
                <a16:creationId xmlns:a16="http://schemas.microsoft.com/office/drawing/2014/main" id="{165C42AE-2F91-8DF4-886E-57B4CBE33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133" y="1482815"/>
            <a:ext cx="2094223" cy="209422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7507FEE-9D5B-5196-161B-39069A28E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27" y="1417638"/>
            <a:ext cx="1017270" cy="1017270"/>
          </a:xfrm>
          <a:prstGeom prst="rect">
            <a:avLst/>
          </a:prstGeom>
        </p:spPr>
      </p:pic>
      <p:pic>
        <p:nvPicPr>
          <p:cNvPr id="9" name="Imagem 8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969B8067-9BCC-CA6F-5C4A-A35BB4ACB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68" y="2864684"/>
            <a:ext cx="1017269" cy="1017269"/>
          </a:xfrm>
          <a:prstGeom prst="rect">
            <a:avLst/>
          </a:prstGeom>
        </p:spPr>
      </p:pic>
      <p:pic>
        <p:nvPicPr>
          <p:cNvPr id="14" name="Imagem 13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81512BB5-86C9-2842-4E2C-430913DF2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151" y="419348"/>
            <a:ext cx="972655" cy="9726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26085B9-3CE7-9585-588A-6954FD3915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693"/>
          <a:stretch/>
        </p:blipFill>
        <p:spPr>
          <a:xfrm>
            <a:off x="7358142" y="1897166"/>
            <a:ext cx="1170672" cy="1075483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A9D10994-A79F-FC2B-2566-B45DBE7B5401}"/>
              </a:ext>
            </a:extLst>
          </p:cNvPr>
          <p:cNvSpPr/>
          <p:nvPr/>
        </p:nvSpPr>
        <p:spPr>
          <a:xfrm>
            <a:off x="6728695" y="0"/>
            <a:ext cx="2293385" cy="5143500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9" name="Imagem 18" descr="Uma imagem com círculo, captura de ecrã, Gráficos, Saturação de cores&#10;&#10;Os conteúdos gerados por IA podem estar incorretos.">
            <a:extLst>
              <a:ext uri="{FF2B5EF4-FFF2-40B4-BE49-F238E27FC236}">
                <a16:creationId xmlns:a16="http://schemas.microsoft.com/office/drawing/2014/main" id="{EDAD120D-8A74-7E9E-72DC-75D395975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6452153" y="2253385"/>
            <a:ext cx="553085" cy="553085"/>
          </a:xfrm>
          <a:prstGeom prst="rect">
            <a:avLst/>
          </a:prstGeom>
        </p:spPr>
      </p:pic>
      <p:pic>
        <p:nvPicPr>
          <p:cNvPr id="21" name="Imagem 20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64F63073-0601-3C59-374A-BFDA72D9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150" y="3657023"/>
            <a:ext cx="972656" cy="972656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5597E2FD-DA23-30D4-838A-90DCF82CA523}"/>
              </a:ext>
            </a:extLst>
          </p:cNvPr>
          <p:cNvSpPr txBox="1"/>
          <p:nvPr/>
        </p:nvSpPr>
        <p:spPr>
          <a:xfrm>
            <a:off x="693173" y="2437138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err="1"/>
              <a:t>engagement</a:t>
            </a:r>
            <a:endParaRPr lang="pt-PT" b="1" dirty="0"/>
          </a:p>
        </p:txBody>
      </p:sp>
      <p:sp>
        <p:nvSpPr>
          <p:cNvPr id="2" name="Marcador de Posição do Número do Diapositivo 18">
            <a:extLst>
              <a:ext uri="{FF2B5EF4-FFF2-40B4-BE49-F238E27FC236}">
                <a16:creationId xmlns:a16="http://schemas.microsoft.com/office/drawing/2014/main" id="{5FCADE1B-7EFE-509C-8C5A-B458C7DC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83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AA21A-9198-65D7-0932-F2C56132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7DED44-8B42-1EFE-3F5D-8A0896B5F736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2200" dirty="0"/>
              <a:t>research design: </a:t>
            </a:r>
            <a:r>
              <a:rPr lang="pt-PT" sz="2200" dirty="0" err="1"/>
              <a:t>group</a:t>
            </a:r>
            <a:r>
              <a:rPr lang="pt-PT" sz="2200" dirty="0"/>
              <a:t> </a:t>
            </a:r>
            <a:r>
              <a:rPr lang="pt-PT" sz="2200" dirty="0" err="1"/>
              <a:t>characterization</a:t>
            </a:r>
            <a:endParaRPr lang="pt-PT" sz="2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FDDE8C-5DE4-150D-D77A-F19B97EF0745}"/>
              </a:ext>
            </a:extLst>
          </p:cNvPr>
          <p:cNvSpPr txBox="1"/>
          <p:nvPr/>
        </p:nvSpPr>
        <p:spPr>
          <a:xfrm>
            <a:off x="599440" y="1239520"/>
            <a:ext cx="33650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t-PT" dirty="0" err="1">
                <a:latin typeface="Helvetica" pitchFamily="2" charset="0"/>
              </a:rPr>
              <a:t>Bachelor</a:t>
            </a:r>
            <a:r>
              <a:rPr lang="pt-PT" dirty="0">
                <a:latin typeface="Helvetica" pitchFamily="2" charset="0"/>
              </a:rPr>
              <a:t> in </a:t>
            </a:r>
          </a:p>
          <a:p>
            <a:pPr>
              <a:buNone/>
            </a:pPr>
            <a:r>
              <a:rPr lang="pt-PT" b="1" dirty="0" err="1">
                <a:latin typeface="Helvetica" pitchFamily="2" charset="0"/>
              </a:rPr>
              <a:t>Computer</a:t>
            </a:r>
            <a:r>
              <a:rPr lang="pt-PT" b="1" dirty="0">
                <a:latin typeface="Helvetica" pitchFamily="2" charset="0"/>
              </a:rPr>
              <a:t> </a:t>
            </a:r>
            <a:r>
              <a:rPr lang="pt-PT" b="1" dirty="0" err="1">
                <a:latin typeface="Helvetica" pitchFamily="2" charset="0"/>
              </a:rPr>
              <a:t>Engineering</a:t>
            </a:r>
            <a:r>
              <a:rPr lang="pt-PT" b="1" dirty="0">
                <a:latin typeface="Helvetica" pitchFamily="2" charset="0"/>
              </a:rPr>
              <a:t> </a:t>
            </a:r>
            <a:r>
              <a:rPr lang="pt-PT" dirty="0">
                <a:latin typeface="Helvetica" pitchFamily="2" charset="0"/>
              </a:rPr>
              <a:t>(BCE)</a:t>
            </a:r>
          </a:p>
          <a:p>
            <a:pPr>
              <a:buNone/>
            </a:pPr>
            <a:endParaRPr lang="pt-PT" dirty="0">
              <a:latin typeface="Helvetica" pitchFamily="2" charset="0"/>
            </a:endParaRPr>
          </a:p>
          <a:p>
            <a:pPr>
              <a:buNone/>
            </a:pPr>
            <a:r>
              <a:rPr lang="pt-PT" dirty="0" err="1">
                <a:latin typeface="Helvetica" pitchFamily="2" charset="0"/>
              </a:rPr>
              <a:t>Bachelor</a:t>
            </a:r>
            <a:r>
              <a:rPr lang="pt-PT" dirty="0">
                <a:latin typeface="Helvetica" pitchFamily="2" charset="0"/>
              </a:rPr>
              <a:t> in </a:t>
            </a:r>
          </a:p>
          <a:p>
            <a:pPr>
              <a:buNone/>
            </a:pPr>
            <a:r>
              <a:rPr lang="pt-PT" b="1" dirty="0">
                <a:latin typeface="Helvetica" pitchFamily="2" charset="0"/>
              </a:rPr>
              <a:t>Web </a:t>
            </a:r>
            <a:r>
              <a:rPr lang="pt-PT" b="1" dirty="0" err="1">
                <a:latin typeface="Helvetica" pitchFamily="2" charset="0"/>
              </a:rPr>
              <a:t>Computing</a:t>
            </a:r>
            <a:r>
              <a:rPr lang="pt-PT" b="1" dirty="0">
                <a:latin typeface="Helvetica" pitchFamily="2" charset="0"/>
              </a:rPr>
              <a:t> </a:t>
            </a:r>
            <a:r>
              <a:rPr lang="pt-PT" dirty="0">
                <a:latin typeface="Helvetica" pitchFamily="2" charset="0"/>
              </a:rPr>
              <a:t>(BWC)</a:t>
            </a:r>
          </a:p>
          <a:p>
            <a:pPr>
              <a:buNone/>
            </a:pPr>
            <a:endParaRPr lang="pt-PT" dirty="0">
              <a:latin typeface="Helvetica" pitchFamily="2" charset="0"/>
            </a:endParaRPr>
          </a:p>
          <a:p>
            <a:pPr>
              <a:buNone/>
            </a:pPr>
            <a:r>
              <a:rPr lang="pt-PT" dirty="0">
                <a:latin typeface="Helvetica" pitchFamily="2" charset="0"/>
              </a:rPr>
              <a:t>Master in </a:t>
            </a:r>
          </a:p>
          <a:p>
            <a:pPr>
              <a:buNone/>
            </a:pPr>
            <a:r>
              <a:rPr lang="pt-PT" b="1" dirty="0" err="1">
                <a:latin typeface="Helvetica" pitchFamily="2" charset="0"/>
              </a:rPr>
              <a:t>Electrical</a:t>
            </a:r>
            <a:r>
              <a:rPr lang="pt-PT" b="1" dirty="0">
                <a:latin typeface="Helvetica" pitchFamily="2" charset="0"/>
              </a:rPr>
              <a:t> </a:t>
            </a:r>
            <a:r>
              <a:rPr lang="pt-PT" b="1" dirty="0" err="1">
                <a:latin typeface="Helvetica" pitchFamily="2" charset="0"/>
              </a:rPr>
              <a:t>Engineering</a:t>
            </a:r>
            <a:r>
              <a:rPr lang="pt-PT" b="1" dirty="0">
                <a:latin typeface="Helvetica" pitchFamily="2" charset="0"/>
              </a:rPr>
              <a:t> </a:t>
            </a:r>
            <a:r>
              <a:rPr lang="pt-PT" dirty="0">
                <a:latin typeface="Helvetica" pitchFamily="2" charset="0"/>
              </a:rPr>
              <a:t>(MEE)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12D8622-2CF0-DCE6-8DD4-294AA2E58A20}"/>
              </a:ext>
            </a:extLst>
          </p:cNvPr>
          <p:cNvSpPr txBox="1"/>
          <p:nvPr/>
        </p:nvSpPr>
        <p:spPr>
          <a:xfrm>
            <a:off x="6056049" y="225814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latin typeface="Helvetica" pitchFamily="2" charset="0"/>
              </a:rPr>
              <a:t>79 </a:t>
            </a:r>
            <a:r>
              <a:rPr lang="pt-PT" b="1" dirty="0" err="1">
                <a:latin typeface="Helvetica" pitchFamily="2" charset="0"/>
              </a:rPr>
              <a:t>participants</a:t>
            </a:r>
            <a:endParaRPr lang="pt-PT" b="1" dirty="0"/>
          </a:p>
        </p:txBody>
      </p:sp>
      <p:pic>
        <p:nvPicPr>
          <p:cNvPr id="11" name="Imagem 10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1453F4A8-3683-41A9-09C8-D68E8B386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708" y="730416"/>
            <a:ext cx="1135681" cy="1135681"/>
          </a:xfrm>
          <a:prstGeom prst="rect">
            <a:avLst/>
          </a:prstGeom>
        </p:spPr>
      </p:pic>
      <p:pic>
        <p:nvPicPr>
          <p:cNvPr id="13" name="Imagem 12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2526A8EC-F17B-6E61-F731-533C1FECD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754" y="729849"/>
            <a:ext cx="1135681" cy="113568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D1D4463-08A1-DDB8-0953-5C59443643B9}"/>
              </a:ext>
            </a:extLst>
          </p:cNvPr>
          <p:cNvSpPr txBox="1"/>
          <p:nvPr/>
        </p:nvSpPr>
        <p:spPr>
          <a:xfrm>
            <a:off x="5734002" y="186553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84%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CD5806D-0CEF-B29A-CB4C-346C7CF2F186}"/>
              </a:ext>
            </a:extLst>
          </p:cNvPr>
          <p:cNvSpPr txBox="1"/>
          <p:nvPr/>
        </p:nvSpPr>
        <p:spPr>
          <a:xfrm>
            <a:off x="7574409" y="186553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16%</a:t>
            </a:r>
          </a:p>
        </p:txBody>
      </p:sp>
      <p:pic>
        <p:nvPicPr>
          <p:cNvPr id="22" name="Imagem 21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E23F3BE8-ADA8-9991-5C1B-D1F838F34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380" y="3028938"/>
            <a:ext cx="1022029" cy="1022029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ACCBEC-9D6D-8EE7-7429-947FD544FB1E}"/>
              </a:ext>
            </a:extLst>
          </p:cNvPr>
          <p:cNvSpPr txBox="1"/>
          <p:nvPr/>
        </p:nvSpPr>
        <p:spPr>
          <a:xfrm>
            <a:off x="6804346" y="386630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latin typeface="Helvetica" pitchFamily="2" charset="0"/>
              </a:rPr>
              <a:t>2-5</a:t>
            </a:r>
            <a:endParaRPr lang="pt-PT" b="1" dirty="0"/>
          </a:p>
        </p:txBody>
      </p:sp>
      <p:sp>
        <p:nvSpPr>
          <p:cNvPr id="2" name="Marcador de Posição do Número do Diapositivo 18">
            <a:extLst>
              <a:ext uri="{FF2B5EF4-FFF2-40B4-BE49-F238E27FC236}">
                <a16:creationId xmlns:a16="http://schemas.microsoft.com/office/drawing/2014/main" id="{C3335579-A7CC-4625-0F21-BFDB7A8B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10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E99DA-ADFC-0C53-FAAA-ADC97864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DB8F55B-ED0C-4677-C15D-1A15AFDFC93A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2200" dirty="0"/>
              <a:t>research design: </a:t>
            </a:r>
            <a:r>
              <a:rPr lang="pt-PT" sz="2200" dirty="0" err="1"/>
              <a:t>tasks</a:t>
            </a:r>
            <a:endParaRPr lang="pt-PT" sz="22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F58857-D3FA-4EC5-FD3B-645E8CCAA662}"/>
              </a:ext>
            </a:extLst>
          </p:cNvPr>
          <p:cNvSpPr txBox="1"/>
          <p:nvPr/>
        </p:nvSpPr>
        <p:spPr>
          <a:xfrm>
            <a:off x="792480" y="1895158"/>
            <a:ext cx="57708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dirty="0">
                <a:latin typeface="Helvetica" pitchFamily="2" charset="0"/>
              </a:rPr>
              <a:t>p</a:t>
            </a:r>
            <a:r>
              <a:rPr lang="pt-PT" dirty="0">
                <a:effectLst/>
                <a:latin typeface="Helvetica" pitchFamily="2" charset="0"/>
              </a:rPr>
              <a:t>ersonas</a:t>
            </a:r>
            <a:endParaRPr lang="pt-PT" dirty="0">
              <a:latin typeface="Helvetica" pitchFamily="2" charset="0"/>
            </a:endParaRPr>
          </a:p>
          <a:p>
            <a:pPr>
              <a:buNone/>
            </a:pPr>
            <a:r>
              <a:rPr lang="pt-PT" dirty="0" err="1">
                <a:latin typeface="Helvetica" pitchFamily="2" charset="0"/>
              </a:rPr>
              <a:t>s</a:t>
            </a:r>
            <a:r>
              <a:rPr lang="pt-PT" dirty="0" err="1">
                <a:effectLst/>
                <a:latin typeface="Helvetica" pitchFamily="2" charset="0"/>
              </a:rPr>
              <a:t>cenarios</a:t>
            </a:r>
            <a:endParaRPr lang="pt-PT" dirty="0">
              <a:latin typeface="Helvetica" pitchFamily="2" charset="0"/>
            </a:endParaRPr>
          </a:p>
          <a:p>
            <a:pPr>
              <a:buNone/>
            </a:pPr>
            <a:r>
              <a:rPr lang="pt-PT" dirty="0" err="1">
                <a:effectLst/>
                <a:latin typeface="Helvetica" pitchFamily="2" charset="0"/>
              </a:rPr>
              <a:t>user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latin typeface="Helvetica" pitchFamily="2" charset="0"/>
              </a:rPr>
              <a:t>s</a:t>
            </a:r>
            <a:r>
              <a:rPr lang="pt-PT" dirty="0" err="1">
                <a:effectLst/>
                <a:latin typeface="Helvetica" pitchFamily="2" charset="0"/>
              </a:rPr>
              <a:t>tories</a:t>
            </a:r>
            <a:endParaRPr lang="pt-PT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pt-PT" dirty="0" err="1">
                <a:effectLst/>
                <a:latin typeface="Helvetica" pitchFamily="2" charset="0"/>
              </a:rPr>
              <a:t>system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architecture</a:t>
            </a:r>
            <a:endParaRPr lang="pt-PT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pt-PT" dirty="0">
                <a:latin typeface="Helvetica" pitchFamily="2" charset="0"/>
              </a:rPr>
              <a:t>use </a:t>
            </a:r>
            <a:r>
              <a:rPr lang="pt-PT" dirty="0">
                <a:effectLst/>
                <a:latin typeface="Helvetica" pitchFamily="2" charset="0"/>
              </a:rPr>
              <a:t>case, </a:t>
            </a:r>
            <a:r>
              <a:rPr lang="pt-PT" dirty="0" err="1">
                <a:effectLst/>
                <a:latin typeface="Helvetica" pitchFamily="2" charset="0"/>
              </a:rPr>
              <a:t>class</a:t>
            </a:r>
            <a:r>
              <a:rPr lang="pt-PT" dirty="0">
                <a:effectLst/>
                <a:latin typeface="Helvetica" pitchFamily="2" charset="0"/>
              </a:rPr>
              <a:t>, </a:t>
            </a:r>
            <a:r>
              <a:rPr lang="pt-PT" dirty="0" err="1">
                <a:effectLst/>
                <a:latin typeface="Helvetica" pitchFamily="2" charset="0"/>
              </a:rPr>
              <a:t>activity</a:t>
            </a:r>
            <a:r>
              <a:rPr lang="pt-PT" dirty="0">
                <a:latin typeface="Helvetica" pitchFamily="2" charset="0"/>
              </a:rPr>
              <a:t>, </a:t>
            </a:r>
            <a:r>
              <a:rPr lang="pt-PT" dirty="0" err="1">
                <a:latin typeface="Helvetica" pitchFamily="2" charset="0"/>
              </a:rPr>
              <a:t>sequence</a:t>
            </a:r>
            <a:r>
              <a:rPr lang="pt-PT" dirty="0">
                <a:latin typeface="Helvetica" pitchFamily="2" charset="0"/>
              </a:rPr>
              <a:t>, </a:t>
            </a:r>
            <a:r>
              <a:rPr lang="pt-PT" dirty="0" err="1">
                <a:latin typeface="Helvetica" pitchFamily="2" charset="0"/>
              </a:rPr>
              <a:t>and</a:t>
            </a:r>
            <a:r>
              <a:rPr lang="pt-PT" dirty="0"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state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diagrams</a:t>
            </a:r>
            <a:r>
              <a:rPr lang="pt-PT" dirty="0">
                <a:effectLst/>
                <a:latin typeface="Helvetica" pitchFamily="2" charset="0"/>
              </a:rPr>
              <a:t> </a:t>
            </a:r>
          </a:p>
          <a:p>
            <a:pPr>
              <a:buNone/>
            </a:pPr>
            <a:r>
              <a:rPr lang="pt-PT" dirty="0" err="1">
                <a:latin typeface="Helvetica" pitchFamily="2" charset="0"/>
              </a:rPr>
              <a:t>w</a:t>
            </a:r>
            <a:r>
              <a:rPr lang="pt-PT" dirty="0" err="1">
                <a:effectLst/>
                <a:latin typeface="Helvetica" pitchFamily="2" charset="0"/>
              </a:rPr>
              <a:t>ireframes</a:t>
            </a:r>
            <a:r>
              <a:rPr lang="pt-PT" dirty="0">
                <a:latin typeface="Helvetica" pitchFamily="2" charset="0"/>
              </a:rPr>
              <a:t> </a:t>
            </a:r>
            <a:r>
              <a:rPr lang="pt-PT" dirty="0" err="1">
                <a:latin typeface="Helvetica" pitchFamily="2" charset="0"/>
              </a:rPr>
              <a:t>and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mockups</a:t>
            </a:r>
            <a:endParaRPr lang="pt-PT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pt-PT" dirty="0" err="1">
                <a:effectLst/>
                <a:latin typeface="Helvetica" pitchFamily="2" charset="0"/>
              </a:rPr>
              <a:t>coding</a:t>
            </a:r>
            <a:r>
              <a:rPr lang="pt-PT" dirty="0">
                <a:effectLst/>
                <a:latin typeface="Helvetica" pitchFamily="2" charset="0"/>
              </a:rPr>
              <a:t> (Java, C#, </a:t>
            </a:r>
            <a:r>
              <a:rPr lang="pt-PT" dirty="0" err="1">
                <a:effectLst/>
                <a:latin typeface="Helvetica" pitchFamily="2" charset="0"/>
              </a:rPr>
              <a:t>or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Python</a:t>
            </a:r>
            <a:r>
              <a:rPr lang="pt-PT" dirty="0">
                <a:effectLst/>
                <a:latin typeface="Helvetica" pitchFamily="2" charset="0"/>
              </a:rPr>
              <a:t>)</a:t>
            </a:r>
          </a:p>
        </p:txBody>
      </p:sp>
      <p:pic>
        <p:nvPicPr>
          <p:cNvPr id="7" name="Imagem 6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56B4A2CF-018F-2B10-608A-1136F41BA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884427"/>
            <a:ext cx="925249" cy="9252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022A6D5-C685-E0B4-2A1C-BF2288086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382" y="4307"/>
            <a:ext cx="1168400" cy="11176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98E0B7C-7D21-5409-7FD3-0505293B632C}"/>
              </a:ext>
            </a:extLst>
          </p:cNvPr>
          <p:cNvSpPr txBox="1"/>
          <p:nvPr/>
        </p:nvSpPr>
        <p:spPr>
          <a:xfrm>
            <a:off x="7701146" y="948594"/>
            <a:ext cx="98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5 sprints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A75E9EC-96EB-86D0-9448-A3BD36697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473" y="4061428"/>
            <a:ext cx="609600" cy="6096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AA863C8-BBAA-1B8D-7440-BC0737009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242" y="4036028"/>
            <a:ext cx="635000" cy="6350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937A43E-0600-30DF-CDD0-C6D1E869A8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591" r="77287"/>
          <a:stretch/>
        </p:blipFill>
        <p:spPr>
          <a:xfrm>
            <a:off x="7576082" y="1638606"/>
            <a:ext cx="605962" cy="84784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7FFBF73-8375-C384-632E-9A95249905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8818" b="52439"/>
          <a:stretch/>
        </p:blipFill>
        <p:spPr>
          <a:xfrm>
            <a:off x="8210140" y="1689405"/>
            <a:ext cx="556825" cy="82073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CD0092CF-0980-8670-8FE9-201AD0D275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273" t="5447" r="-4858" b="8561"/>
          <a:stretch/>
        </p:blipFill>
        <p:spPr>
          <a:xfrm>
            <a:off x="7359490" y="2443546"/>
            <a:ext cx="1601583" cy="1337682"/>
          </a:xfrm>
          <a:prstGeom prst="rect">
            <a:avLst/>
          </a:prstGeom>
        </p:spPr>
      </p:pic>
      <p:pic>
        <p:nvPicPr>
          <p:cNvPr id="4" name="Imagem 3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ECED49E5-13FB-0AEE-0280-E64BF847E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9450" y="4061428"/>
            <a:ext cx="609600" cy="609600"/>
          </a:xfrm>
          <a:prstGeom prst="rect">
            <a:avLst/>
          </a:prstGeom>
        </p:spPr>
      </p:pic>
      <p:sp>
        <p:nvSpPr>
          <p:cNvPr id="5" name="Marcador de Posição do Número do Diapositivo 18">
            <a:extLst>
              <a:ext uri="{FF2B5EF4-FFF2-40B4-BE49-F238E27FC236}">
                <a16:creationId xmlns:a16="http://schemas.microsoft.com/office/drawing/2014/main" id="{09FF001D-867A-9353-37A7-85883FC9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 dirty="0"/>
          </a:p>
        </p:txBody>
      </p:sp>
      <p:pic>
        <p:nvPicPr>
          <p:cNvPr id="11" name="Imagem 10" descr="Uma imagem com desenho, clipart, emoticon, sorriso&#10;&#10;Os conteúdos gerados por IA podem estar incorretos.">
            <a:extLst>
              <a:ext uri="{FF2B5EF4-FFF2-40B4-BE49-F238E27FC236}">
                <a16:creationId xmlns:a16="http://schemas.microsoft.com/office/drawing/2014/main" id="{B3325EFA-6E35-8A87-A306-D01FB39F4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0077" y="4002683"/>
            <a:ext cx="796131" cy="79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27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67777-18B3-36F1-19D2-BF97459A2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9C6B51-FBC5-6F84-4B09-E355D846F55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2200" dirty="0"/>
              <a:t>research design: </a:t>
            </a:r>
            <a:r>
              <a:rPr lang="pt-PT" sz="2200" dirty="0" err="1"/>
              <a:t>methodology</a:t>
            </a:r>
            <a:endParaRPr lang="pt-PT" sz="22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2BE4DEE-DD92-9B00-E3CE-11E9CC667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586" y="1173610"/>
            <a:ext cx="1563992" cy="149599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01733F2-BEBB-5C03-4D82-5630D02E36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91" r="77287"/>
          <a:stretch/>
        </p:blipFill>
        <p:spPr>
          <a:xfrm>
            <a:off x="2365069" y="3232058"/>
            <a:ext cx="453841" cy="63500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CFEB391E-7A63-51A6-CA03-FEC743A74F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818" b="52439"/>
          <a:stretch/>
        </p:blipFill>
        <p:spPr>
          <a:xfrm>
            <a:off x="2365069" y="4233862"/>
            <a:ext cx="430815" cy="635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F7310180-2746-F198-ABDA-499B18D7E5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73" t="5447" r="-4858" b="8561"/>
          <a:stretch/>
        </p:blipFill>
        <p:spPr>
          <a:xfrm>
            <a:off x="645707" y="3214445"/>
            <a:ext cx="1051609" cy="87833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31A0075-7C64-93CA-187C-F8481E869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18" y="1044002"/>
            <a:ext cx="3073400" cy="16256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FC36ED2-9EC9-931A-6078-07A5734573FB}"/>
              </a:ext>
            </a:extLst>
          </p:cNvPr>
          <p:cNvSpPr txBox="1"/>
          <p:nvPr/>
        </p:nvSpPr>
        <p:spPr>
          <a:xfrm>
            <a:off x="535144" y="2511346"/>
            <a:ext cx="2062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1" dirty="0">
                <a:latin typeface="Helvetica" pitchFamily="2" charset="0"/>
              </a:rPr>
              <a:t>sprint </a:t>
            </a:r>
            <a:r>
              <a:rPr lang="pt-PT" b="1" dirty="0" err="1">
                <a:latin typeface="Helvetica" pitchFamily="2" charset="0"/>
              </a:rPr>
              <a:t>planning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E1D9E3-EC17-EF03-3B0D-471D4906EB4F}"/>
              </a:ext>
            </a:extLst>
          </p:cNvPr>
          <p:cNvSpPr txBox="1"/>
          <p:nvPr/>
        </p:nvSpPr>
        <p:spPr>
          <a:xfrm>
            <a:off x="5224578" y="436582"/>
            <a:ext cx="223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1" dirty="0">
                <a:latin typeface="Helvetica" pitchFamily="2" charset="0"/>
              </a:rPr>
              <a:t>sprint </a:t>
            </a:r>
            <a:r>
              <a:rPr lang="pt-PT" b="1" dirty="0" err="1">
                <a:latin typeface="Helvetica" pitchFamily="2" charset="0"/>
              </a:rPr>
              <a:t>review</a:t>
            </a:r>
            <a:endParaRPr lang="pt-PT" b="1" dirty="0">
              <a:latin typeface="Helvetica" pitchFamily="2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DB5D8DE-12AE-5146-55FF-BAF99F1AE9C2}"/>
              </a:ext>
            </a:extLst>
          </p:cNvPr>
          <p:cNvSpPr/>
          <p:nvPr/>
        </p:nvSpPr>
        <p:spPr>
          <a:xfrm>
            <a:off x="609600" y="4349534"/>
            <a:ext cx="1145605" cy="635000"/>
          </a:xfrm>
          <a:prstGeom prst="rect">
            <a:avLst/>
          </a:prstGeom>
          <a:noFill/>
          <a:ln w="793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E9FBE9BA-7300-2EA3-D87B-E8CC6BC12CB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755205" y="4667034"/>
            <a:ext cx="60986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1F4C38-D05F-FB0B-1BC2-56B17792998C}"/>
              </a:ext>
            </a:extLst>
          </p:cNvPr>
          <p:cNvSpPr txBox="1"/>
          <p:nvPr/>
        </p:nvSpPr>
        <p:spPr>
          <a:xfrm>
            <a:off x="5252032" y="3368448"/>
            <a:ext cx="26025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1" dirty="0">
                <a:latin typeface="Helvetica" pitchFamily="2" charset="0"/>
              </a:rPr>
              <a:t>sprint </a:t>
            </a:r>
          </a:p>
          <a:p>
            <a:r>
              <a:rPr lang="pt-PT" b="1" dirty="0" err="1">
                <a:latin typeface="Helvetica" pitchFamily="2" charset="0"/>
              </a:rPr>
              <a:t>retrospective</a:t>
            </a:r>
            <a:endParaRPr lang="pt-PT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5EB6155-C030-82A0-26B6-983877A22C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73" t="5447" r="-4858" b="8561"/>
          <a:stretch/>
        </p:blipFill>
        <p:spPr>
          <a:xfrm>
            <a:off x="7854555" y="293384"/>
            <a:ext cx="1051609" cy="87833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6459FE8-D9D6-5970-E064-F06581CD69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91" r="77287"/>
          <a:stretch/>
        </p:blipFill>
        <p:spPr>
          <a:xfrm>
            <a:off x="7301802" y="144593"/>
            <a:ext cx="453841" cy="635001"/>
          </a:xfrm>
          <a:prstGeom prst="rect">
            <a:avLst/>
          </a:prstGeom>
        </p:spPr>
      </p:pic>
      <p:pic>
        <p:nvPicPr>
          <p:cNvPr id="29" name="Imagem 28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4D98C295-D058-2FA0-7D2A-04971EA09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993" y="4408405"/>
            <a:ext cx="560816" cy="560816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3F7ECC45-C1E8-0A48-B816-BB751C9E5AEB}"/>
              </a:ext>
            </a:extLst>
          </p:cNvPr>
          <p:cNvSpPr/>
          <p:nvPr/>
        </p:nvSpPr>
        <p:spPr>
          <a:xfrm>
            <a:off x="609600" y="3262794"/>
            <a:ext cx="1145605" cy="898148"/>
          </a:xfrm>
          <a:prstGeom prst="rect">
            <a:avLst/>
          </a:prstGeom>
          <a:noFill/>
          <a:ln w="793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33" name="Conexão Reta Unidirecional 32">
            <a:extLst>
              <a:ext uri="{FF2B5EF4-FFF2-40B4-BE49-F238E27FC236}">
                <a16:creationId xmlns:a16="http://schemas.microsoft.com/office/drawing/2014/main" id="{0E776404-0416-511C-AECF-9F57D692F25D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755205" y="3549558"/>
            <a:ext cx="609864" cy="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Imagem 35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397BA348-3E29-DC90-2A4D-922B9DE13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4827" y="1164795"/>
            <a:ext cx="560816" cy="560816"/>
          </a:xfrm>
          <a:prstGeom prst="rect">
            <a:avLst/>
          </a:prstGeom>
        </p:spPr>
      </p:pic>
      <p:cxnSp>
        <p:nvCxnSpPr>
          <p:cNvPr id="37" name="Conexão Reta Unidirecional 36">
            <a:extLst>
              <a:ext uri="{FF2B5EF4-FFF2-40B4-BE49-F238E27FC236}">
                <a16:creationId xmlns:a16="http://schemas.microsoft.com/office/drawing/2014/main" id="{031E1277-D5C7-F683-0646-3AEAAAA1DB9E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7475235" y="888430"/>
            <a:ext cx="0" cy="27636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Imagem 39">
            <a:extLst>
              <a:ext uri="{FF2B5EF4-FFF2-40B4-BE49-F238E27FC236}">
                <a16:creationId xmlns:a16="http://schemas.microsoft.com/office/drawing/2014/main" id="{10BCF910-175C-7F1A-3398-F76DFB2B23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818" b="52439"/>
          <a:stretch/>
        </p:blipFill>
        <p:spPr>
          <a:xfrm>
            <a:off x="7355038" y="2897887"/>
            <a:ext cx="430815" cy="6350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D0D1BA77-ECD8-0AB9-F4B8-C7AB5B682A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73" t="5447" r="-4858" b="8561"/>
          <a:stretch/>
        </p:blipFill>
        <p:spPr>
          <a:xfrm>
            <a:off x="7204646" y="3820674"/>
            <a:ext cx="1051609" cy="878330"/>
          </a:xfrm>
          <a:prstGeom prst="rect">
            <a:avLst/>
          </a:prstGeom>
        </p:spPr>
      </p:pic>
      <p:cxnSp>
        <p:nvCxnSpPr>
          <p:cNvPr id="42" name="Conexão Reta Unidirecional 41">
            <a:extLst>
              <a:ext uri="{FF2B5EF4-FFF2-40B4-BE49-F238E27FC236}">
                <a16:creationId xmlns:a16="http://schemas.microsoft.com/office/drawing/2014/main" id="{DD4F47CD-BB8D-4108-7E0E-CBACF4855C36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7570446" y="3532887"/>
            <a:ext cx="0" cy="29483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Imagem 45">
            <a:extLst>
              <a:ext uri="{FF2B5EF4-FFF2-40B4-BE49-F238E27FC236}">
                <a16:creationId xmlns:a16="http://schemas.microsoft.com/office/drawing/2014/main" id="{7531B710-970A-DD95-B02C-6D1FCEA41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7498" y="1689458"/>
            <a:ext cx="715692" cy="715692"/>
          </a:xfrm>
          <a:prstGeom prst="rect">
            <a:avLst/>
          </a:prstGeom>
        </p:spPr>
      </p:pic>
      <p:cxnSp>
        <p:nvCxnSpPr>
          <p:cNvPr id="47" name="Conexão Reta Unidirecional 46">
            <a:extLst>
              <a:ext uri="{FF2B5EF4-FFF2-40B4-BE49-F238E27FC236}">
                <a16:creationId xmlns:a16="http://schemas.microsoft.com/office/drawing/2014/main" id="{45A3778F-E74E-A1C6-BD27-6467EDDC390A}"/>
              </a:ext>
            </a:extLst>
          </p:cNvPr>
          <p:cNvCxnSpPr>
            <a:cxnSpLocks/>
          </p:cNvCxnSpPr>
          <p:nvPr/>
        </p:nvCxnSpPr>
        <p:spPr>
          <a:xfrm flipV="1">
            <a:off x="5894045" y="1279711"/>
            <a:ext cx="0" cy="27636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xão Reta Unidirecional 47">
            <a:extLst>
              <a:ext uri="{FF2B5EF4-FFF2-40B4-BE49-F238E27FC236}">
                <a16:creationId xmlns:a16="http://schemas.microsoft.com/office/drawing/2014/main" id="{70403279-1D30-EE4E-EB1A-75EE037D14EE}"/>
              </a:ext>
            </a:extLst>
          </p:cNvPr>
          <p:cNvCxnSpPr>
            <a:cxnSpLocks/>
          </p:cNvCxnSpPr>
          <p:nvPr/>
        </p:nvCxnSpPr>
        <p:spPr>
          <a:xfrm>
            <a:off x="5905344" y="2750472"/>
            <a:ext cx="0" cy="29483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Marcador de Posição do Número do Diapositivo 18">
            <a:extLst>
              <a:ext uri="{FF2B5EF4-FFF2-40B4-BE49-F238E27FC236}">
                <a16:creationId xmlns:a16="http://schemas.microsoft.com/office/drawing/2014/main" id="{9ACED04F-57EC-CF8A-9A90-6530C72A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93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9CA5E-E4B4-47EC-6E26-F467A9CEC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F2EC717-9C0F-A1A8-85B3-A6C42D20F9A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2200" dirty="0"/>
              <a:t>research </a:t>
            </a:r>
            <a:r>
              <a:rPr lang="pt-PT" sz="2200" dirty="0" err="1"/>
              <a:t>questions</a:t>
            </a:r>
            <a:endParaRPr lang="pt-PT" sz="22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A96883-751B-F9CA-4147-11FFF0E72D76}"/>
              </a:ext>
            </a:extLst>
          </p:cNvPr>
          <p:cNvSpPr txBox="1"/>
          <p:nvPr/>
        </p:nvSpPr>
        <p:spPr>
          <a:xfrm>
            <a:off x="457200" y="1052433"/>
            <a:ext cx="7924800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sz="2200" dirty="0">
                <a:effectLst/>
                <a:latin typeface="Helvetica" pitchFamily="2" charset="0"/>
              </a:rPr>
              <a:t>RQ1: Can </a:t>
            </a:r>
            <a:r>
              <a:rPr lang="pt-PT" sz="2200" dirty="0" err="1">
                <a:effectLst/>
                <a:latin typeface="Helvetica" pitchFamily="2" charset="0"/>
              </a:rPr>
              <a:t>students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b="1" dirty="0" err="1">
                <a:effectLst/>
                <a:latin typeface="Helvetica" pitchFamily="2" charset="0"/>
              </a:rPr>
              <a:t>communicate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effectively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using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an</a:t>
            </a:r>
            <a:endParaRPr lang="pt-PT" sz="2200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pt-PT" sz="2200" dirty="0">
                <a:effectLst/>
                <a:latin typeface="Helvetica" pitchFamily="2" charset="0"/>
              </a:rPr>
              <a:t>Agile </a:t>
            </a:r>
            <a:r>
              <a:rPr lang="pt-PT" sz="2200" dirty="0" err="1">
                <a:effectLst/>
                <a:latin typeface="Helvetica" pitchFamily="2" charset="0"/>
              </a:rPr>
              <a:t>methodology</a:t>
            </a:r>
            <a:r>
              <a:rPr lang="pt-PT" sz="2200" dirty="0">
                <a:effectLst/>
                <a:latin typeface="Helvetica" pitchFamily="2" charset="0"/>
              </a:rPr>
              <a:t>?</a:t>
            </a:r>
          </a:p>
          <a:p>
            <a:pPr>
              <a:buNone/>
            </a:pPr>
            <a:endParaRPr lang="pt-PT" sz="1200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pt-PT" sz="2200" dirty="0">
                <a:effectLst/>
                <a:latin typeface="Helvetica" pitchFamily="2" charset="0"/>
              </a:rPr>
              <a:t>RQ2: Do </a:t>
            </a:r>
            <a:r>
              <a:rPr lang="pt-PT" sz="2200" dirty="0" err="1">
                <a:effectLst/>
                <a:latin typeface="Helvetica" pitchFamily="2" charset="0"/>
              </a:rPr>
              <a:t>students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b="1" dirty="0" err="1">
                <a:effectLst/>
                <a:latin typeface="Helvetica" pitchFamily="2" charset="0"/>
              </a:rPr>
              <a:t>understand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and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apply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the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b="1" dirty="0">
                <a:effectLst/>
                <a:latin typeface="Helvetica" pitchFamily="2" charset="0"/>
              </a:rPr>
              <a:t>Agile</a:t>
            </a:r>
          </a:p>
          <a:p>
            <a:pPr>
              <a:buNone/>
            </a:pPr>
            <a:r>
              <a:rPr lang="pt-PT" sz="2200" dirty="0" err="1">
                <a:effectLst/>
                <a:latin typeface="Helvetica" pitchFamily="2" charset="0"/>
              </a:rPr>
              <a:t>methodology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principles</a:t>
            </a:r>
            <a:r>
              <a:rPr lang="pt-PT" sz="2200" dirty="0">
                <a:effectLst/>
                <a:latin typeface="Helvetica" pitchFamily="2" charset="0"/>
              </a:rPr>
              <a:t>?</a:t>
            </a:r>
          </a:p>
          <a:p>
            <a:pPr>
              <a:buNone/>
            </a:pPr>
            <a:endParaRPr lang="pt-PT" sz="1200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pt-PT" sz="2200" dirty="0">
                <a:effectLst/>
                <a:latin typeface="Helvetica" pitchFamily="2" charset="0"/>
              </a:rPr>
              <a:t>RQ3: Are </a:t>
            </a:r>
            <a:r>
              <a:rPr lang="pt-PT" sz="2200" b="1" dirty="0" err="1">
                <a:effectLst/>
                <a:latin typeface="Helvetica" pitchFamily="2" charset="0"/>
              </a:rPr>
              <a:t>technologies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giving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appropriate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b="1" dirty="0" err="1">
                <a:effectLst/>
                <a:latin typeface="Helvetica" pitchFamily="2" charset="0"/>
              </a:rPr>
              <a:t>support</a:t>
            </a:r>
            <a:r>
              <a:rPr lang="pt-PT" sz="2200" dirty="0">
                <a:effectLst/>
                <a:latin typeface="Helvetica" pitchFamily="2" charset="0"/>
              </a:rPr>
              <a:t> to </a:t>
            </a:r>
            <a:r>
              <a:rPr lang="pt-PT" sz="2200" dirty="0" err="1">
                <a:effectLst/>
                <a:latin typeface="Helvetica" pitchFamily="2" charset="0"/>
              </a:rPr>
              <a:t>the</a:t>
            </a:r>
            <a:endParaRPr lang="pt-PT" sz="2200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pt-PT" sz="2200" dirty="0">
                <a:effectLst/>
                <a:latin typeface="Helvetica" pitchFamily="2" charset="0"/>
              </a:rPr>
              <a:t>software </a:t>
            </a:r>
            <a:r>
              <a:rPr lang="pt-PT" sz="2200" dirty="0" err="1">
                <a:effectLst/>
                <a:latin typeface="Helvetica" pitchFamily="2" charset="0"/>
              </a:rPr>
              <a:t>development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methodology</a:t>
            </a:r>
            <a:r>
              <a:rPr lang="pt-PT" sz="2200" dirty="0">
                <a:effectLst/>
                <a:latin typeface="Helvetica" pitchFamily="2" charset="0"/>
              </a:rPr>
              <a:t>?</a:t>
            </a:r>
          </a:p>
          <a:p>
            <a:pPr>
              <a:buNone/>
            </a:pPr>
            <a:endParaRPr lang="pt-PT" sz="1200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pt-PT" sz="2200" dirty="0">
                <a:effectLst/>
                <a:latin typeface="Helvetica" pitchFamily="2" charset="0"/>
              </a:rPr>
              <a:t>RQ4: Are </a:t>
            </a:r>
            <a:r>
              <a:rPr lang="pt-PT" sz="2200" dirty="0" err="1">
                <a:effectLst/>
                <a:latin typeface="Helvetica" pitchFamily="2" charset="0"/>
              </a:rPr>
              <a:t>the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b="1" dirty="0">
                <a:effectLst/>
                <a:latin typeface="Helvetica" pitchFamily="2" charset="0"/>
              </a:rPr>
              <a:t>software </a:t>
            </a:r>
            <a:r>
              <a:rPr lang="pt-PT" sz="2200" b="1" dirty="0" err="1">
                <a:effectLst/>
                <a:latin typeface="Helvetica" pitchFamily="2" charset="0"/>
              </a:rPr>
              <a:t>engineering</a:t>
            </a:r>
            <a:r>
              <a:rPr lang="pt-PT" sz="2200" b="1" dirty="0">
                <a:effectLst/>
                <a:latin typeface="Helvetica" pitchFamily="2" charset="0"/>
              </a:rPr>
              <a:t> </a:t>
            </a:r>
            <a:r>
              <a:rPr lang="pt-PT" sz="2200" b="1" dirty="0" err="1">
                <a:effectLst/>
                <a:latin typeface="Helvetica" pitchFamily="2" charset="0"/>
              </a:rPr>
              <a:t>principles</a:t>
            </a:r>
            <a:r>
              <a:rPr lang="pt-PT" sz="2200" b="1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and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artifacts</a:t>
            </a:r>
            <a:endParaRPr lang="pt-PT" sz="2200" dirty="0">
              <a:effectLst/>
              <a:latin typeface="Helvetica" pitchFamily="2" charset="0"/>
            </a:endParaRPr>
          </a:p>
          <a:p>
            <a:r>
              <a:rPr lang="pt-PT" sz="2200" dirty="0" err="1">
                <a:effectLst/>
                <a:latin typeface="Helvetica" pitchFamily="2" charset="0"/>
              </a:rPr>
              <a:t>well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b="1" dirty="0" err="1">
                <a:effectLst/>
                <a:latin typeface="Helvetica" pitchFamily="2" charset="0"/>
              </a:rPr>
              <a:t>understood</a:t>
            </a:r>
            <a:r>
              <a:rPr lang="pt-PT" sz="2200" dirty="0">
                <a:effectLst/>
                <a:latin typeface="Helvetica" pitchFamily="2" charset="0"/>
              </a:rPr>
              <a:t>?</a:t>
            </a:r>
          </a:p>
        </p:txBody>
      </p:sp>
      <p:sp>
        <p:nvSpPr>
          <p:cNvPr id="2" name="Marcador de Posição do Número do Diapositivo 18">
            <a:extLst>
              <a:ext uri="{FF2B5EF4-FFF2-40B4-BE49-F238E27FC236}">
                <a16:creationId xmlns:a16="http://schemas.microsoft.com/office/drawing/2014/main" id="{BB230926-4348-3920-4FC9-731D86FFD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023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4850</TotalTime>
  <Words>352</Words>
  <Application>Microsoft Macintosh PowerPoint</Application>
  <PresentationFormat>Apresentação no Ecrã (16:9)</PresentationFormat>
  <Paragraphs>92</Paragraphs>
  <Slides>15</Slides>
  <Notes>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1" baseType="lpstr">
      <vt:lpstr>Aptos</vt:lpstr>
      <vt:lpstr>Arial</vt:lpstr>
      <vt:lpstr>Calibri</vt:lpstr>
      <vt:lpstr>Futura Medium</vt:lpstr>
      <vt:lpstr>Helvetica</vt:lpstr>
      <vt:lpstr>Office Theme</vt:lpstr>
      <vt:lpstr>Agile Methodologies in Education </vt:lpstr>
      <vt:lpstr>Apresentação do PowerPoint</vt:lpstr>
      <vt:lpstr>project based learning (PBL)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Carlos Augusto da Silva Cunha</cp:lastModifiedBy>
  <cp:revision>9</cp:revision>
  <dcterms:created xsi:type="dcterms:W3CDTF">2013-01-27T09:14:16Z</dcterms:created>
  <dcterms:modified xsi:type="dcterms:W3CDTF">2025-05-30T20:47:04Z</dcterms:modified>
  <cp:category/>
</cp:coreProperties>
</file>